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8" r:id="rId4"/>
    <p:sldId id="277" r:id="rId5"/>
    <p:sldId id="265" r:id="rId6"/>
    <p:sldId id="272" r:id="rId7"/>
    <p:sldId id="263" r:id="rId8"/>
    <p:sldId id="264" r:id="rId9"/>
    <p:sldId id="260" r:id="rId10"/>
    <p:sldId id="269" r:id="rId11"/>
    <p:sldId id="276" r:id="rId12"/>
    <p:sldId id="261" r:id="rId13"/>
    <p:sldId id="268" r:id="rId14"/>
    <p:sldId id="262" r:id="rId15"/>
    <p:sldId id="270" r:id="rId16"/>
    <p:sldId id="280" r:id="rId17"/>
    <p:sldId id="279" r:id="rId18"/>
    <p:sldId id="271" r:id="rId19"/>
  </p:sldIdLst>
  <p:sldSz cx="9144000" cy="6858000" type="letter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Organisations IDF</c:v>
                </c:pt>
              </c:strCache>
            </c:strRef>
          </c:tx>
          <c:invertIfNegative val="0"/>
          <c:cat>
            <c:numRef>
              <c:f>Feuil1!$A$2:$A$4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Organisations 91/77</c:v>
                </c:pt>
              </c:strCache>
            </c:strRef>
          </c:tx>
          <c:invertIfNegative val="0"/>
          <c:cat>
            <c:numRef>
              <c:f>Feuil1!$A$2:$A$4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270528"/>
        <c:axId val="215272064"/>
        <c:axId val="0"/>
      </c:bar3DChart>
      <c:catAx>
        <c:axId val="215270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5272064"/>
        <c:crosses val="autoZero"/>
        <c:auto val="1"/>
        <c:lblAlgn val="ctr"/>
        <c:lblOffset val="100"/>
        <c:noMultiLvlLbl val="0"/>
      </c:catAx>
      <c:valAx>
        <c:axId val="215272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5270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5.6275107921807566E-2"/>
          <c:w val="0.65645000972100709"/>
          <c:h val="0.8526034907054014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Nbre de participants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cat>
            <c:strRef>
              <c:f>Feuil1!$A$2:$A$7</c:f>
              <c:strCache>
                <c:ptCount val="6"/>
                <c:pt idx="0">
                  <c:v>2013(4)(3)</c:v>
                </c:pt>
                <c:pt idx="1">
                  <c:v>2014(6)(4)</c:v>
                </c:pt>
                <c:pt idx="2">
                  <c:v>2015(6)(3)</c:v>
                </c:pt>
                <c:pt idx="3">
                  <c:v>2016(5)(3)</c:v>
                </c:pt>
                <c:pt idx="4">
                  <c:v>2017(5)(3)</c:v>
                </c:pt>
                <c:pt idx="5">
                  <c:v>2018(5)(3)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726</c:v>
                </c:pt>
                <c:pt idx="1">
                  <c:v>1071</c:v>
                </c:pt>
                <c:pt idx="2">
                  <c:v>944</c:v>
                </c:pt>
                <c:pt idx="3">
                  <c:v>680</c:v>
                </c:pt>
                <c:pt idx="4">
                  <c:v>698</c:v>
                </c:pt>
                <c:pt idx="5">
                  <c:v>663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Nmbre partic. 91/77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pPr>
              <a:ln w="57150">
                <a:solidFill>
                  <a:srgbClr val="00B0F0"/>
                </a:solidFill>
              </a:ln>
            </c:spPr>
          </c:marker>
          <c:cat>
            <c:strRef>
              <c:f>Feuil1!$A$2:$A$7</c:f>
              <c:strCache>
                <c:ptCount val="6"/>
                <c:pt idx="0">
                  <c:v>2013(4)(3)</c:v>
                </c:pt>
                <c:pt idx="1">
                  <c:v>2014(6)(4)</c:v>
                </c:pt>
                <c:pt idx="2">
                  <c:v>2015(6)(3)</c:v>
                </c:pt>
                <c:pt idx="3">
                  <c:v>2016(5)(3)</c:v>
                </c:pt>
                <c:pt idx="4">
                  <c:v>2017(5)(3)</c:v>
                </c:pt>
                <c:pt idx="5">
                  <c:v>2018(5)(3)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529</c:v>
                </c:pt>
                <c:pt idx="1">
                  <c:v>718</c:v>
                </c:pt>
                <c:pt idx="2">
                  <c:v>504</c:v>
                </c:pt>
                <c:pt idx="3">
                  <c:v>390</c:v>
                </c:pt>
                <c:pt idx="4">
                  <c:v>408</c:v>
                </c:pt>
                <c:pt idx="5">
                  <c:v>413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Moyenne de participation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marker>
            <c:spPr>
              <a:ln w="76200">
                <a:solidFill>
                  <a:schemeClr val="bg1"/>
                </a:solidFill>
              </a:ln>
            </c:spPr>
          </c:marker>
          <c:cat>
            <c:strRef>
              <c:f>Feuil1!$A$2:$A$7</c:f>
              <c:strCache>
                <c:ptCount val="6"/>
                <c:pt idx="0">
                  <c:v>2013(4)(3)</c:v>
                </c:pt>
                <c:pt idx="1">
                  <c:v>2014(6)(4)</c:v>
                </c:pt>
                <c:pt idx="2">
                  <c:v>2015(6)(3)</c:v>
                </c:pt>
                <c:pt idx="3">
                  <c:v>2016(5)(3)</c:v>
                </c:pt>
                <c:pt idx="4">
                  <c:v>2017(5)(3)</c:v>
                </c:pt>
                <c:pt idx="5">
                  <c:v>2018(5)(3)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181</c:v>
                </c:pt>
                <c:pt idx="1">
                  <c:v>178</c:v>
                </c:pt>
                <c:pt idx="2">
                  <c:v>157</c:v>
                </c:pt>
                <c:pt idx="3">
                  <c:v>136</c:v>
                </c:pt>
                <c:pt idx="4">
                  <c:v>139</c:v>
                </c:pt>
                <c:pt idx="5">
                  <c:v>132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Moyenne de part. 91/77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cat>
            <c:strRef>
              <c:f>Feuil1!$A$2:$A$7</c:f>
              <c:strCache>
                <c:ptCount val="6"/>
                <c:pt idx="0">
                  <c:v>2013(4)(3)</c:v>
                </c:pt>
                <c:pt idx="1">
                  <c:v>2014(6)(4)</c:v>
                </c:pt>
                <c:pt idx="2">
                  <c:v>2015(6)(3)</c:v>
                </c:pt>
                <c:pt idx="3">
                  <c:v>2016(5)(3)</c:v>
                </c:pt>
                <c:pt idx="4">
                  <c:v>2017(5)(3)</c:v>
                </c:pt>
                <c:pt idx="5">
                  <c:v>2018(5)(3)</c:v>
                </c:pt>
              </c:strCache>
            </c:strRef>
          </c:cat>
          <c:val>
            <c:numRef>
              <c:f>Feuil1!$E$2:$E$7</c:f>
              <c:numCache>
                <c:formatCode>General</c:formatCode>
                <c:ptCount val="6"/>
                <c:pt idx="0">
                  <c:v>173</c:v>
                </c:pt>
                <c:pt idx="1">
                  <c:v>179</c:v>
                </c:pt>
                <c:pt idx="2">
                  <c:v>168</c:v>
                </c:pt>
                <c:pt idx="3">
                  <c:v>130</c:v>
                </c:pt>
                <c:pt idx="4">
                  <c:v>136</c:v>
                </c:pt>
                <c:pt idx="5">
                  <c:v>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65536"/>
        <c:axId val="166051840"/>
      </c:lineChart>
      <c:catAx>
        <c:axId val="12126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051840"/>
        <c:crosses val="autoZero"/>
        <c:auto val="1"/>
        <c:lblAlgn val="ctr"/>
        <c:lblOffset val="100"/>
        <c:noMultiLvlLbl val="0"/>
      </c:catAx>
      <c:valAx>
        <c:axId val="16605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265536"/>
        <c:crosses val="autoZero"/>
        <c:crossBetween val="between"/>
      </c:valAx>
      <c:spPr>
        <a:ln w="57150"/>
      </c:spPr>
    </c:plotArea>
    <c:legend>
      <c:legendPos val="r"/>
      <c:legendEntry>
        <c:idx val="0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ayout>
        <c:manualLayout>
          <c:xMode val="edge"/>
          <c:yMode val="edge"/>
          <c:x val="0.70820197822494413"/>
          <c:y val="0.23393811083698887"/>
          <c:w val="0.28253876251579663"/>
          <c:h val="0.731352141268530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5.6275107921807566E-2"/>
          <c:w val="0.65645000972100709"/>
          <c:h val="0.8526034907054014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Nmbre de participants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2014(5)(5)</c:v>
                </c:pt>
                <c:pt idx="1">
                  <c:v>2015(6)(4)</c:v>
                </c:pt>
                <c:pt idx="2">
                  <c:v>2016(6)(4)</c:v>
                </c:pt>
                <c:pt idx="3">
                  <c:v>2017(6)(4)</c:v>
                </c:pt>
                <c:pt idx="4">
                  <c:v>2018(7)(5)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309</c:v>
                </c:pt>
                <c:pt idx="1">
                  <c:v>612</c:v>
                </c:pt>
                <c:pt idx="2">
                  <c:v>504</c:v>
                </c:pt>
                <c:pt idx="3">
                  <c:v>583</c:v>
                </c:pt>
                <c:pt idx="4">
                  <c:v>552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Nmbre partic. 91/77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pPr>
              <a:ln w="57150">
                <a:solidFill>
                  <a:srgbClr val="00B0F0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2014(5)(5)</c:v>
                </c:pt>
                <c:pt idx="1">
                  <c:v>2015(6)(4)</c:v>
                </c:pt>
                <c:pt idx="2">
                  <c:v>2016(6)(4)</c:v>
                </c:pt>
                <c:pt idx="3">
                  <c:v>2017(6)(4)</c:v>
                </c:pt>
                <c:pt idx="4">
                  <c:v>2018(7)(5)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309</c:v>
                </c:pt>
                <c:pt idx="1">
                  <c:v>457</c:v>
                </c:pt>
                <c:pt idx="2">
                  <c:v>372</c:v>
                </c:pt>
                <c:pt idx="3">
                  <c:v>408</c:v>
                </c:pt>
                <c:pt idx="4">
                  <c:v>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Moyenne de participation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marker>
            <c:spPr>
              <a:ln w="76200">
                <a:solidFill>
                  <a:schemeClr val="bg1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2014(5)(5)</c:v>
                </c:pt>
                <c:pt idx="1">
                  <c:v>2015(6)(4)</c:v>
                </c:pt>
                <c:pt idx="2">
                  <c:v>2016(6)(4)</c:v>
                </c:pt>
                <c:pt idx="3">
                  <c:v>2017(6)(4)</c:v>
                </c:pt>
                <c:pt idx="4">
                  <c:v>2018(7)(5)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62</c:v>
                </c:pt>
                <c:pt idx="1">
                  <c:v>102</c:v>
                </c:pt>
                <c:pt idx="2">
                  <c:v>84</c:v>
                </c:pt>
                <c:pt idx="3">
                  <c:v>97</c:v>
                </c:pt>
                <c:pt idx="4">
                  <c:v>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Moyenne de part. 91/77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2014(5)(5)</c:v>
                </c:pt>
                <c:pt idx="1">
                  <c:v>2015(6)(4)</c:v>
                </c:pt>
                <c:pt idx="2">
                  <c:v>2016(6)(4)</c:v>
                </c:pt>
                <c:pt idx="3">
                  <c:v>2017(6)(4)</c:v>
                </c:pt>
                <c:pt idx="4">
                  <c:v>2018(7)(5)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62</c:v>
                </c:pt>
                <c:pt idx="1">
                  <c:v>114</c:v>
                </c:pt>
                <c:pt idx="2">
                  <c:v>93</c:v>
                </c:pt>
                <c:pt idx="3">
                  <c:v>101</c:v>
                </c:pt>
                <c:pt idx="4">
                  <c:v>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29088"/>
        <c:axId val="121531392"/>
      </c:lineChart>
      <c:catAx>
        <c:axId val="1215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531392"/>
        <c:crosses val="autoZero"/>
        <c:auto val="1"/>
        <c:lblAlgn val="ctr"/>
        <c:lblOffset val="100"/>
        <c:noMultiLvlLbl val="0"/>
      </c:catAx>
      <c:valAx>
        <c:axId val="12153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529088"/>
        <c:crosses val="autoZero"/>
        <c:crossBetween val="between"/>
      </c:valAx>
      <c:spPr>
        <a:ln w="57150"/>
      </c:spPr>
    </c:plotArea>
    <c:legend>
      <c:legendPos val="r"/>
      <c:legendEntry>
        <c:idx val="0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</c:legendEntry>
      <c:layout>
        <c:manualLayout>
          <c:xMode val="edge"/>
          <c:yMode val="edge"/>
          <c:x val="0.70820197822494413"/>
          <c:y val="0.23393811083698887"/>
          <c:w val="0.28253876251579663"/>
          <c:h val="0.731352141268530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0.12376</cdr:x>
      <cdr:y>0.69619</cdr:y>
    </cdr:from>
    <cdr:to>
      <cdr:x>0.2375</cdr:x>
      <cdr:y>0.83938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18456" y="3150914"/>
          <a:ext cx="9361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900" b="1" i="1" dirty="0" smtClean="0"/>
            <a:t>4 VTT-Tour (A+J)</a:t>
          </a:r>
          <a:endParaRPr lang="fr-FR" sz="900" b="1" i="1" dirty="0"/>
        </a:p>
      </cdr:txBody>
    </cdr:sp>
  </cdr:relSizeAnchor>
  <cdr:relSizeAnchor xmlns:cdr="http://schemas.openxmlformats.org/drawingml/2006/chartDrawing">
    <cdr:from>
      <cdr:x>0.2725</cdr:x>
      <cdr:y>0.18707</cdr:y>
    </cdr:from>
    <cdr:to>
      <cdr:x>0.5</cdr:x>
      <cdr:y>0.25071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242592" y="846658"/>
          <a:ext cx="18722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900" b="1" i="1" dirty="0" smtClean="0"/>
            <a:t>7 VTT-Tour (A+J) + 1 Ste M.</a:t>
          </a:r>
          <a:endParaRPr lang="fr-FR" sz="900" b="1" i="1" dirty="0"/>
        </a:p>
      </cdr:txBody>
    </cdr:sp>
  </cdr:relSizeAnchor>
  <cdr:relSizeAnchor xmlns:cdr="http://schemas.openxmlformats.org/drawingml/2006/chartDrawing">
    <cdr:from>
      <cdr:x>0.255</cdr:x>
      <cdr:y>0.45754</cdr:y>
    </cdr:from>
    <cdr:to>
      <cdr:x>0.57</cdr:x>
      <cdr:y>0.51753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098576" y="2070794"/>
          <a:ext cx="2592288" cy="271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900" b="1" i="1" dirty="0" smtClean="0"/>
            <a:t>7 VTT-Tour (A+J) + 1 Ste M. + 1 </a:t>
          </a:r>
          <a:r>
            <a:rPr lang="fr-FR" sz="900" b="1" i="1" dirty="0" err="1" smtClean="0"/>
            <a:t>Chpt</a:t>
          </a:r>
          <a:endParaRPr lang="fr-FR" sz="900" b="1" i="1" dirty="0"/>
        </a:p>
      </cdr:txBody>
    </cdr:sp>
  </cdr:relSizeAnchor>
  <cdr:relSizeAnchor xmlns:cdr="http://schemas.openxmlformats.org/drawingml/2006/chartDrawing">
    <cdr:from>
      <cdr:x>0.2725</cdr:x>
      <cdr:y>0.72801</cdr:y>
    </cdr:from>
    <cdr:to>
      <cdr:x>0.535</cdr:x>
      <cdr:y>0.77574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242592" y="3294930"/>
          <a:ext cx="21602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900" b="1" i="1" dirty="0" smtClean="0"/>
            <a:t>8 VTT-Tour (A+J) + 1 Ste M.</a:t>
          </a:r>
          <a:endParaRPr lang="fr-FR" sz="900" b="1" i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7467BBA-679F-44F2-8864-A67E4B6E7F2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65D1443-CDDB-4F56-83D9-4DF8828E26BF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4"/>
            <a:ext cx="9144000" cy="67642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-171400"/>
            <a:ext cx="9144000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</a:rPr>
              <a:t> </a:t>
            </a:r>
            <a:r>
              <a:rPr lang="fr-FR" sz="13800" b="1" i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lonna MT" panose="04020805060202030203" pitchFamily="82" charset="0"/>
              </a:rPr>
              <a:t>BILAN</a:t>
            </a:r>
            <a:r>
              <a:rPr lang="fr-FR" sz="13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lonna MT" panose="04020805060202030203" pitchFamily="82" charset="0"/>
              </a:rPr>
              <a:t> </a:t>
            </a:r>
          </a:p>
          <a:p>
            <a:pPr algn="ctr"/>
            <a:r>
              <a:rPr lang="fr-FR" sz="13800" b="1" i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lonna MT" panose="04020805060202030203" pitchFamily="82" charset="0"/>
              </a:rPr>
              <a:t>VTT</a:t>
            </a:r>
            <a:r>
              <a:rPr lang="fr-FR" sz="13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lonna MT" panose="04020805060202030203" pitchFamily="82" charset="0"/>
              </a:rPr>
              <a:t>  </a:t>
            </a:r>
          </a:p>
          <a:p>
            <a:pPr algn="ctr"/>
            <a:r>
              <a:rPr lang="fr-FR" sz="19900" b="1" i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lonna MT" panose="04020805060202030203" pitchFamily="82" charset="0"/>
              </a:rPr>
              <a:t>2018</a:t>
            </a:r>
            <a:endParaRPr lang="fr-FR" sz="13800" b="1" i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 VTT-Tour depuis 2013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838374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5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9650"/>
            <a:ext cx="8229600" cy="1591288"/>
          </a:xfrm>
        </p:spPr>
        <p:txBody>
          <a:bodyPr>
            <a:noAutofit/>
          </a:bodyPr>
          <a:lstStyle/>
          <a:p>
            <a:pPr algn="ctr"/>
            <a:r>
              <a:rPr lang="fr-FR" sz="9600" b="1" i="1" dirty="0" smtClean="0">
                <a:solidFill>
                  <a:srgbClr val="00B050"/>
                </a:solidFill>
              </a:rPr>
              <a:t>Le VTT-Tour</a:t>
            </a:r>
            <a:endParaRPr lang="fr-FR" sz="9600" b="1" i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38610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 2018</a:t>
            </a:r>
            <a:endParaRPr lang="fr-FR" sz="9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67744" y="191683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Jeunes</a:t>
            </a:r>
            <a:endParaRPr lang="fr-FR" sz="9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3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3"/>
            <a:ext cx="4680520" cy="6641002"/>
          </a:xfrm>
          <a:ln w="57150">
            <a:solidFill>
              <a:srgbClr val="00B05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107504" y="923527"/>
            <a:ext cx="217552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La </a:t>
            </a:r>
            <a:r>
              <a:rPr lang="fr-FR" sz="2400" b="1" i="1" dirty="0" err="1" smtClean="0"/>
              <a:t>Draveilloise</a:t>
            </a:r>
            <a:endParaRPr lang="fr-FR" sz="2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1711" y="2083053"/>
            <a:ext cx="2016224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Renault Lardy </a:t>
            </a:r>
          </a:p>
          <a:p>
            <a:pPr algn="ctr"/>
            <a:r>
              <a:rPr lang="fr-FR" sz="2400" b="1" i="1" dirty="0" smtClean="0"/>
              <a:t>Kids </a:t>
            </a:r>
            <a:r>
              <a:rPr lang="fr-FR" sz="2400" b="1" i="1" dirty="0" err="1" smtClean="0"/>
              <a:t>cup</a:t>
            </a:r>
            <a:endParaRPr lang="fr-FR" sz="24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5490" y="3718980"/>
            <a:ext cx="2016224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Les Boucles Du </a:t>
            </a:r>
            <a:r>
              <a:rPr lang="fr-FR" sz="2400" b="1" i="1" dirty="0" err="1" smtClean="0"/>
              <a:t>Chateau</a:t>
            </a:r>
            <a:endParaRPr lang="fr-FR" sz="24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15650" y="2564904"/>
            <a:ext cx="1599456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Le Parc De DIANE</a:t>
            </a:r>
            <a:endParaRPr lang="fr-FR" sz="24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113512" y="4176988"/>
            <a:ext cx="1833076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Grand Prix des Magasins Cora</a:t>
            </a:r>
            <a:endParaRPr lang="fr-FR" sz="24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7785" y="5013176"/>
            <a:ext cx="1681095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1</a:t>
            </a:r>
            <a:r>
              <a:rPr lang="fr-FR" sz="2400" b="1" i="1" baseline="30000" dirty="0" smtClean="0"/>
              <a:t>er</a:t>
            </a:r>
            <a:r>
              <a:rPr lang="fr-FR" sz="2400" b="1" i="1" dirty="0" smtClean="0"/>
              <a:t> VTT Du SCA 2000</a:t>
            </a:r>
            <a:endParaRPr lang="fr-FR" sz="24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092280" y="696575"/>
            <a:ext cx="1512168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La Young Bike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32587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96752"/>
          </a:xfrm>
        </p:spPr>
        <p:txBody>
          <a:bodyPr>
            <a:noAutofit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Top 5 </a:t>
            </a:r>
            <a:r>
              <a:rPr lang="fr-FR" sz="4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 participations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442715"/>
              </p:ext>
            </p:extLst>
          </p:nvPr>
        </p:nvGraphicFramePr>
        <p:xfrm>
          <a:off x="457200" y="1268761"/>
          <a:ext cx="8229600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384376"/>
                <a:gridCol w="3682752"/>
              </a:tblGrid>
              <a:tr h="571165"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</a:t>
                      </a:r>
                      <a:r>
                        <a:rPr lang="fr-FR" sz="2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</a:t>
                      </a:r>
                      <a:endParaRPr lang="fr-FR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</a:t>
                      </a:r>
                      <a:r>
                        <a:rPr lang="fr-FR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91/77</a:t>
                      </a:r>
                      <a:r>
                        <a:rPr lang="fr-FR" sz="2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SUD</a:t>
                      </a:r>
                      <a:endParaRPr lang="fr-FR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IDF</a:t>
                      </a:r>
                      <a:endParaRPr lang="fr-FR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r>
                        <a:rPr lang="fr-FR" sz="24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1</a:t>
                      </a:r>
                      <a:r>
                        <a:rPr lang="fr-FR" sz="2000" b="1" i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</a:t>
                      </a:r>
                      <a:r>
                        <a:rPr lang="fr-FR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VTT DU SCA 2000 (</a:t>
                      </a:r>
                      <a:r>
                        <a:rPr lang="fr-FR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Sca</a:t>
                      </a:r>
                      <a:r>
                        <a:rPr lang="fr-FR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2000 Evry)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2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LE PARC DE DIANE</a:t>
                      </a:r>
                    </a:p>
                    <a:p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(USM Les </a:t>
                      </a:r>
                      <a:r>
                        <a:rPr lang="fr-FR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Clayes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0598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3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LES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BOUCLES DU CHÂTEAU (ASCM)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4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LA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YOUNG BIKE</a:t>
                      </a:r>
                    </a:p>
                    <a:p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(OC GIF VTT)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5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RENAULT LARDY KIDS CUP (COSRL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3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75264"/>
          </a:xfrm>
        </p:spPr>
        <p:txBody>
          <a:bodyPr>
            <a:noAutofit/>
          </a:bodyPr>
          <a:lstStyle/>
          <a:p>
            <a:pPr algn="ctr"/>
            <a:r>
              <a:rPr lang="fr-FR" sz="4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</a:t>
            </a:r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vainqueurs </a:t>
            </a:r>
            <a:b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 </a:t>
            </a:r>
            <a:r>
              <a:rPr lang="fr-FR" sz="4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VTT-Tour </a:t>
            </a:r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Jeunes 2018</a:t>
            </a:r>
            <a:endParaRPr lang="fr-FR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95209" cy="5065263"/>
          </a:xfrm>
        </p:spPr>
      </p:pic>
    </p:spTree>
    <p:extLst>
      <p:ext uri="{BB962C8B-B14F-4D97-AF65-F5344CB8AC3E}">
        <p14:creationId xmlns:p14="http://schemas.microsoft.com/office/powerpoint/2010/main" val="22418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19280"/>
          </a:xfrm>
        </p:spPr>
        <p:txBody>
          <a:bodyPr>
            <a:noAutofit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 VTT-Tour Jeunes depuis 2014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118151"/>
              </p:ext>
            </p:extLst>
          </p:nvPr>
        </p:nvGraphicFramePr>
        <p:xfrm>
          <a:off x="539552" y="1484784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0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9650"/>
            <a:ext cx="8229600" cy="1591288"/>
          </a:xfrm>
        </p:spPr>
        <p:txBody>
          <a:bodyPr>
            <a:noAutofit/>
          </a:bodyPr>
          <a:lstStyle/>
          <a:p>
            <a:pPr algn="ctr"/>
            <a:r>
              <a:rPr lang="fr-FR" sz="9600" b="1" i="1" dirty="0" smtClean="0">
                <a:solidFill>
                  <a:srgbClr val="00B050"/>
                </a:solidFill>
              </a:rPr>
              <a:t>Le Calendrier</a:t>
            </a:r>
            <a:endParaRPr lang="fr-FR" sz="9600" b="1" i="1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0389" y="472514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fr-FR" sz="9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227687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VTT-Tour Jeunes</a:t>
            </a:r>
          </a:p>
          <a:p>
            <a:pPr algn="ctr"/>
            <a:r>
              <a:rPr lang="fr-FR" sz="4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VTT-Tour</a:t>
            </a:r>
          </a:p>
          <a:p>
            <a:pPr algn="ctr"/>
            <a:r>
              <a:rPr lang="fr-FR" sz="4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Ste-</a:t>
            </a:r>
            <a:r>
              <a:rPr lang="fr-FR" sz="48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Mesmes</a:t>
            </a:r>
            <a:endParaRPr lang="fr-FR" sz="4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0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62623"/>
              </p:ext>
            </p:extLst>
          </p:nvPr>
        </p:nvGraphicFramePr>
        <p:xfrm>
          <a:off x="755576" y="332656"/>
          <a:ext cx="7920880" cy="5808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964"/>
                <a:gridCol w="2751855"/>
                <a:gridCol w="803244"/>
                <a:gridCol w="2290733"/>
                <a:gridCol w="1506084"/>
              </a:tblGrid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Date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Lieu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Départ.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Organisateur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Observation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   Mars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16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VTT Tour Jeunes à Draveil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93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VC Draveil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manche 1/7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17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Sa 30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VTT Tour Jeunes à </a:t>
                      </a:r>
                      <a:r>
                        <a:rPr lang="fr-FR" sz="1050" b="1" i="1" u="none" strike="noStrike" dirty="0" err="1" smtClean="0">
                          <a:effectLst/>
                        </a:rPr>
                        <a:t>Cheptainville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91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COS Renault-Lardy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manche 2/7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Epreuve</a:t>
                      </a:r>
                      <a:r>
                        <a:rPr lang="fr-FR" sz="1050" b="1" i="1" u="none" strike="noStrike" baseline="0" dirty="0" smtClean="0">
                          <a:effectLst/>
                        </a:rPr>
                        <a:t> VTT à St.  </a:t>
                      </a:r>
                      <a:r>
                        <a:rPr lang="fr-FR" sz="1050" b="1" i="1" u="none" strike="noStrike" baseline="0" dirty="0" err="1" smtClean="0">
                          <a:effectLst/>
                        </a:rPr>
                        <a:t>Mesmes</a:t>
                      </a:r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77</a:t>
                      </a:r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CC </a:t>
                      </a:r>
                      <a:r>
                        <a:rPr lang="fr-FR" sz="1050" b="1" i="1" u="none" strike="noStrike" dirty="0" err="1" smtClean="0">
                          <a:effectLst/>
                        </a:rPr>
                        <a:t>Rubelles</a:t>
                      </a:r>
                      <a:r>
                        <a:rPr lang="fr-FR" sz="1050" b="1" i="1" u="none" strike="noStrike" baseline="0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   Avril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06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VTT Tour Jeunes à </a:t>
                      </a:r>
                      <a:r>
                        <a:rPr lang="fr-FR" sz="1050" b="1" i="1" u="none" strike="noStrike" dirty="0" smtClean="0">
                          <a:effectLst/>
                        </a:rPr>
                        <a:t>Fontenay-les-</a:t>
                      </a:r>
                      <a:r>
                        <a:rPr lang="fr-FR" sz="1050" b="1" i="1" u="none" strike="noStrike" dirty="0" err="1" smtClean="0">
                          <a:effectLst/>
                        </a:rPr>
                        <a:t>Briis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91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AS Courson-Monteloup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manche 3/7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07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13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14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VTT Tour à </a:t>
                      </a:r>
                      <a:r>
                        <a:rPr lang="fr-FR" sz="105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Varreddes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fr-FR" sz="1050" b="1" i="1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ASL </a:t>
                      </a:r>
                      <a:r>
                        <a:rPr lang="fr-FR" sz="105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Varreddes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étape 1/5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   Mai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11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12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VTT Tour + Ch. 91 à La Roche Turpin 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ASCM/VCV/VCD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étape 2/5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18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VTT Tour Jeunes à Châtenay-Malabry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92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VC Châtenay-Malabry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manche 4/7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19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VTT Tour à </a:t>
                      </a:r>
                      <a:r>
                        <a:rPr lang="fr-FR" sz="105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Cheptainville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EC </a:t>
                      </a:r>
                      <a:r>
                        <a:rPr lang="fr-FR" sz="105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Morsang</a:t>
                      </a:r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sur Orge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étape 3/5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25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VTT Tour Jeunes à Evry ou Bondoufle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91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SCA 2000 Evry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manche 5/7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26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   Juin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08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09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VTT Tour </a:t>
                      </a:r>
                      <a:r>
                        <a:rPr lang="fr-FR" sz="105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à </a:t>
                      </a:r>
                      <a:r>
                        <a:rPr lang="fr-FR" sz="105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Boutigny</a:t>
                      </a:r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sur Essonne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TCV 91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étape 4/5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880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15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VTT Tour Jeunes à Les Clayes sous Bois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78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USM Les Clayes sous Bois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manche 6/7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16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effectLst/>
                        </a:rPr>
                        <a:t> 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Sa 22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VTT Tour Jeunes à Livry-Gargan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93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VC Livry-Gargan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manche 7/7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Di 23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VTT Tour à Elancourt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VC Elancourt St-Quentin en </a:t>
                      </a:r>
                      <a:r>
                        <a:rPr lang="fr-FR" sz="105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Yv</a:t>
                      </a:r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étape 5/5</a:t>
                      </a:r>
                      <a:endParaRPr lang="fr-FR" sz="105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83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   Juillet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>
                    <a:solidFill>
                      <a:srgbClr val="92D050"/>
                    </a:solidFill>
                  </a:tcPr>
                </a:tc>
              </a:tr>
              <a:tr h="2680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Sa 06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Championnats fédéraux VTT à </a:t>
                      </a:r>
                      <a:r>
                        <a:rPr lang="fr-FR" sz="1050" b="1" i="1" u="none" strike="noStrike" dirty="0" err="1" smtClean="0">
                          <a:effectLst/>
                        </a:rPr>
                        <a:t>Retzwiller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68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  <a:tr h="1567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Di 07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Championnats fédéraux VTT à </a:t>
                      </a:r>
                      <a:r>
                        <a:rPr lang="fr-FR" sz="1050" b="1" i="1" u="none" strike="noStrike" dirty="0" err="1" smtClean="0">
                          <a:effectLst/>
                        </a:rPr>
                        <a:t>Retzwiller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68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>
                          <a:effectLst/>
                        </a:rPr>
                        <a:t> </a:t>
                      </a:r>
                      <a:endParaRPr lang="fr-FR" sz="105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>
                          <a:effectLst/>
                        </a:rPr>
                        <a:t> </a:t>
                      </a:r>
                      <a:endParaRPr lang="fr-FR" sz="105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30" marR="7230" marT="723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1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3"/>
            <a:ext cx="9176963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4320480"/>
          </a:xfrm>
        </p:spPr>
        <p:txBody>
          <a:bodyPr>
            <a:noAutofit/>
          </a:bodyPr>
          <a:lstStyle/>
          <a:p>
            <a:pPr algn="ctr"/>
            <a:r>
              <a:rPr lang="fr-FR" sz="4800" b="1" i="1" dirty="0" smtClean="0">
                <a:solidFill>
                  <a:srgbClr val="00B050"/>
                </a:solidFill>
              </a:rPr>
              <a:t>MERCI  A  TOUS</a:t>
            </a:r>
            <a:br>
              <a:rPr lang="fr-FR" sz="4800" b="1" i="1" dirty="0" smtClean="0">
                <a:solidFill>
                  <a:srgbClr val="00B050"/>
                </a:solidFill>
              </a:rPr>
            </a:br>
            <a:r>
              <a:rPr lang="fr-FR" sz="4800" b="1" i="1" dirty="0" smtClean="0">
                <a:solidFill>
                  <a:srgbClr val="00B050"/>
                </a:solidFill>
              </a:rPr>
              <a:t/>
            </a:r>
            <a:br>
              <a:rPr lang="fr-FR" sz="4800" b="1" i="1" dirty="0" smtClean="0">
                <a:solidFill>
                  <a:srgbClr val="00B050"/>
                </a:solidFill>
              </a:rPr>
            </a:br>
            <a:r>
              <a:rPr lang="fr-FR" sz="4800" b="1" i="1" dirty="0" smtClean="0">
                <a:solidFill>
                  <a:srgbClr val="92D050"/>
                </a:solidFill>
              </a:rPr>
              <a:t>RENDEZ-VOUS  EN </a:t>
            </a:r>
            <a:br>
              <a:rPr lang="fr-FR" sz="4800" b="1" i="1" dirty="0" smtClean="0">
                <a:solidFill>
                  <a:srgbClr val="92D050"/>
                </a:solidFill>
              </a:rPr>
            </a:br>
            <a:r>
              <a:rPr lang="fr-FR" sz="4800" b="1" i="1" dirty="0" smtClean="0">
                <a:solidFill>
                  <a:srgbClr val="92D050"/>
                </a:solidFill>
              </a:rPr>
              <a:t>2019 !!</a:t>
            </a:r>
            <a:r>
              <a:rPr lang="fr-FR" sz="4800" b="1" i="1" dirty="0" smtClean="0">
                <a:solidFill>
                  <a:srgbClr val="00B050"/>
                </a:solidFill>
              </a:rPr>
              <a:t/>
            </a:r>
            <a:br>
              <a:rPr lang="fr-FR" sz="4800" b="1" i="1" dirty="0" smtClean="0">
                <a:solidFill>
                  <a:srgbClr val="00B050"/>
                </a:solidFill>
              </a:rPr>
            </a:br>
            <a:endParaRPr lang="fr-FR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4536504"/>
          </a:xfrm>
        </p:spPr>
        <p:txBody>
          <a:bodyPr>
            <a:noAutofit/>
          </a:bodyPr>
          <a:lstStyle/>
          <a:p>
            <a:pPr algn="ctr"/>
            <a:r>
              <a:rPr lang="fr-FR" sz="9600" b="1" i="1" dirty="0" smtClean="0">
                <a:solidFill>
                  <a:srgbClr val="00B050"/>
                </a:solidFill>
              </a:rPr>
              <a:t>Le VTT en </a:t>
            </a:r>
            <a:br>
              <a:rPr lang="fr-FR" sz="9600" b="1" i="1" dirty="0" smtClean="0">
                <a:solidFill>
                  <a:srgbClr val="00B050"/>
                </a:solidFill>
              </a:rPr>
            </a:br>
            <a:r>
              <a:rPr lang="fr-FR" sz="9600" b="1" i="1" dirty="0" smtClean="0">
                <a:solidFill>
                  <a:srgbClr val="92D050"/>
                </a:solidFill>
              </a:rPr>
              <a:t>Ile de France </a:t>
            </a:r>
            <a:r>
              <a:rPr lang="fr-FR" sz="9600" b="1" i="1" dirty="0" smtClean="0">
                <a:solidFill>
                  <a:srgbClr val="00B050"/>
                </a:solidFill>
              </a:rPr>
              <a:t>au fil du temps</a:t>
            </a:r>
            <a:endParaRPr lang="fr-FR" sz="9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Championnats Fédéraux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607842"/>
              </p:ext>
            </p:extLst>
          </p:nvPr>
        </p:nvGraphicFramePr>
        <p:xfrm>
          <a:off x="467544" y="1916832"/>
          <a:ext cx="8229600" cy="403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Départ.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Ecole VTT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Autres Catés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Titres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fr-FR" i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ème</a:t>
                      </a:r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place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fr-FR" i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ème</a:t>
                      </a:r>
                      <a:r>
                        <a:rPr lang="fr-FR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place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</a:t>
                      </a:r>
                      <a:r>
                        <a:rPr lang="fr-FR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ass. Comité</a:t>
                      </a:r>
                      <a:endParaRPr lang="fr-FR" i="1" dirty="0"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6376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07/2013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76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26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 </a:t>
                      </a:r>
                      <a:endParaRPr lang="fr-FR" b="1" i="1" dirty="0"/>
                    </a:p>
                  </a:txBody>
                  <a:tcPr/>
                </a:tc>
              </a:tr>
              <a:tr h="66376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07/2014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43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4</a:t>
                      </a:r>
                      <a:endParaRPr lang="fr-FR" b="1" i="1" dirty="0"/>
                    </a:p>
                  </a:txBody>
                  <a:tcPr/>
                </a:tc>
              </a:tr>
              <a:tr h="66376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07/2015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68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32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</a:tr>
              <a:tr h="66376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07/2016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78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15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51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3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</a:tr>
              <a:tr h="66376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07/2017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29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2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15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4</a:t>
                      </a:r>
                      <a:endParaRPr lang="fr-FR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Organisations D’épreuves VTT  en IDF depuis 2016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57385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75656" y="36192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chemeClr val="bg1"/>
                </a:solidFill>
              </a:rPr>
              <a:t>4 VTT-Tour (A+J)</a:t>
            </a:r>
            <a:endParaRPr lang="fr-FR" sz="900" b="1" i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chemeClr val="bg1"/>
                </a:solidFill>
              </a:rPr>
              <a:t>4 VTT-Tour (A+J)</a:t>
            </a:r>
            <a:endParaRPr lang="fr-FR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6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36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6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6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3600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co-org</a:t>
            </a:r>
            <a:r>
              <a:rPr lang="fr-FR" sz="3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fr-FR" sz="36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COURSON MONTELOUP  2 </a:t>
            </a:r>
            <a:r>
              <a:rPr lang="fr-FR" sz="33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(Fontenay </a:t>
            </a:r>
            <a:r>
              <a:rPr lang="fr-FR" sz="33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Jeunes et La Roche Turpin) </a:t>
            </a: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DRAVEIL		     2 </a:t>
            </a:r>
            <a:r>
              <a:rPr lang="fr-FR" sz="33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(Draveil </a:t>
            </a:r>
            <a:r>
              <a:rPr lang="fr-FR" sz="33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Jeunes et La Roche </a:t>
            </a:r>
            <a:r>
              <a:rPr lang="fr-FR" sz="33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Turpin)</a:t>
            </a:r>
          </a:p>
          <a:p>
            <a:endParaRPr lang="fr-FR" sz="3800" b="1" i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800" b="1" i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 GIF VTT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Jeunes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 RENAULT LARDY	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Cheptainville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Jeunes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endParaRPr lang="fr-FR" sz="38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Evry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3800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(Evry Jeunes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MORSANG S/O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Cheptainville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TCV 91	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Boutigny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VILLEJUST	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(La Roche Turpin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endParaRPr lang="fr-FR" sz="38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RUBELLES	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(St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Mesmes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		</a:t>
            </a:r>
          </a:p>
          <a:p>
            <a:pPr marL="0" indent="0">
              <a:buNone/>
            </a:pP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DE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L'YVETTE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RANDO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VTT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 RENAULT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LARDY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</a:t>
            </a:r>
            <a:r>
              <a:rPr lang="fr-FR" sz="38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 VTT</a:t>
            </a:r>
          </a:p>
          <a:p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UCM VENEUX LES SABL	  1        1 </a:t>
            </a:r>
            <a:r>
              <a:rPr lang="fr-FR" sz="3800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</a:t>
            </a:r>
            <a:r>
              <a:rPr lang="fr-FR" sz="38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RANDO VTT	</a:t>
            </a:r>
            <a:r>
              <a:rPr lang="fr-FR" dirty="0" smtClean="0"/>
              <a:t>			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7189" y="-16265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Clubs organisateurs </a:t>
            </a:r>
          </a:p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91/77 2018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2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9650"/>
            <a:ext cx="8229600" cy="1591288"/>
          </a:xfrm>
        </p:spPr>
        <p:txBody>
          <a:bodyPr>
            <a:noAutofit/>
          </a:bodyPr>
          <a:lstStyle/>
          <a:p>
            <a:pPr algn="ctr"/>
            <a:r>
              <a:rPr lang="fr-FR" sz="9600" b="1" i="1" dirty="0" smtClean="0">
                <a:solidFill>
                  <a:srgbClr val="00B050"/>
                </a:solidFill>
              </a:rPr>
              <a:t>Le VTT-Tour</a:t>
            </a:r>
            <a:endParaRPr lang="fr-FR" sz="9600" b="1" i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50140" y="2852936"/>
            <a:ext cx="6270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 2018</a:t>
            </a:r>
            <a:endParaRPr lang="fr-FR" sz="9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2010588" cy="23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99755"/>
            <a:ext cx="4542051" cy="6641613"/>
          </a:xfrm>
          <a:prstGeom prst="rect">
            <a:avLst/>
          </a:prstGeom>
          <a:ln w="38100" cap="sq" cmpd="thickThin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Marleen\AppData\Local\Temp\IMG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54" y="3844652"/>
            <a:ext cx="1590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leen\AppData\Local\Temp\IMG_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82" y="908719"/>
            <a:ext cx="1655217" cy="12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leen\AppData\Local\Temp\IMG_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48" y="508518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leen\AppData\Local\Temp\IMG_000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09" y="99291"/>
            <a:ext cx="28575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leen\AppData\Local\Temp\IMG_00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6" y="3084753"/>
            <a:ext cx="1624143" cy="11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leen\AppData\Local\Temp\Logo TCV en JPE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12" y="2625792"/>
            <a:ext cx="1583321" cy="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3" y="310281"/>
            <a:ext cx="2010588" cy="231551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2" y="4797152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txBody>
          <a:bodyPr>
            <a:noAutofit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Top 5 </a:t>
            </a:r>
            <a:r>
              <a:rPr lang="fr-FR" sz="4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 participations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28532"/>
              </p:ext>
            </p:extLst>
          </p:nvPr>
        </p:nvGraphicFramePr>
        <p:xfrm>
          <a:off x="457200" y="1268761"/>
          <a:ext cx="8229600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384376"/>
                <a:gridCol w="3682752"/>
              </a:tblGrid>
              <a:tr h="571165"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</a:t>
                      </a:r>
                      <a:r>
                        <a:rPr lang="fr-FR" sz="2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</a:t>
                      </a:r>
                      <a:endParaRPr lang="fr-FR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</a:t>
                      </a:r>
                      <a:r>
                        <a:rPr lang="fr-FR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91/77</a:t>
                      </a:r>
                      <a:r>
                        <a:rPr lang="fr-FR" sz="2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SUD</a:t>
                      </a:r>
                      <a:endParaRPr lang="fr-FR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IDF</a:t>
                      </a:r>
                      <a:endParaRPr lang="fr-FR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164</a:t>
                      </a:r>
                      <a:r>
                        <a:rPr lang="fr-FR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LA ROCHE TURPIN</a:t>
                      </a:r>
                    </a:p>
                    <a:p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(ASCM-VCV-VCD)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2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LA REVANCHARDE</a:t>
                      </a:r>
                    </a:p>
                    <a:p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(VCESQY)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0598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3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</a:t>
                      </a:r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PRIX ONF MOLINARIO (ECM)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4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</a:t>
                      </a:r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LA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BOUTINOISE</a:t>
                      </a:r>
                    </a:p>
                    <a:p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(TCV91)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209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5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</a:t>
                      </a:r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LA RAVETONNE</a:t>
                      </a:r>
                    </a:p>
                    <a:p>
                      <a:r>
                        <a:rPr lang="fr-FR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(ASL</a:t>
                      </a:r>
                      <a:r>
                        <a:rPr lang="fr-FR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VARREDDES)</a:t>
                      </a:r>
                      <a:endParaRPr lang="fr-FR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18939" cy="501317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2855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vainqueurs du </a:t>
            </a:r>
            <a:b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r-FR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VTT-Tour 2018</a:t>
            </a:r>
            <a:endParaRPr lang="fr-FR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3135"/>
            <a:ext cx="1005294" cy="11577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83" y="237765"/>
            <a:ext cx="1005294" cy="11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728</TotalTime>
  <Words>558</Words>
  <Application>Microsoft Office PowerPoint</Application>
  <PresentationFormat>Format US (216 x 279 mm)</PresentationFormat>
  <Paragraphs>303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Fonderie</vt:lpstr>
      <vt:lpstr>Présentation PowerPoint</vt:lpstr>
      <vt:lpstr>Le VTT en  Ile de France au fil du temps</vt:lpstr>
      <vt:lpstr>Les Championnats Fédéraux</vt:lpstr>
      <vt:lpstr>Les Organisations D’épreuves VTT  en IDF depuis 2016</vt:lpstr>
      <vt:lpstr>Présentation PowerPoint</vt:lpstr>
      <vt:lpstr>Le VTT-Tour</vt:lpstr>
      <vt:lpstr>Présentation PowerPoint</vt:lpstr>
      <vt:lpstr>Top 5 des participations</vt:lpstr>
      <vt:lpstr>Les vainqueurs du  VTT-Tour 2018</vt:lpstr>
      <vt:lpstr>Le VTT-Tour depuis 2013</vt:lpstr>
      <vt:lpstr>Le VTT-Tour</vt:lpstr>
      <vt:lpstr>Présentation PowerPoint</vt:lpstr>
      <vt:lpstr>Top 5 des participations</vt:lpstr>
      <vt:lpstr>Les vainqueurs  du VTT-Tour Jeunes 2018</vt:lpstr>
      <vt:lpstr>Le VTT-Tour Jeunes depuis 2014</vt:lpstr>
      <vt:lpstr>Le Calendrier</vt:lpstr>
      <vt:lpstr>Présentation PowerPoint</vt:lpstr>
      <vt:lpstr>MERCI  A  TOUS  RENDEZ-VOUS  EN  2019 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Marleen</dc:creator>
  <cp:lastModifiedBy>Marleen</cp:lastModifiedBy>
  <cp:revision>129</cp:revision>
  <dcterms:created xsi:type="dcterms:W3CDTF">2018-06-25T10:10:57Z</dcterms:created>
  <dcterms:modified xsi:type="dcterms:W3CDTF">2018-11-07T10:44:39Z</dcterms:modified>
</cp:coreProperties>
</file>