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EEC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Style léger 2 - Accentuation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87A0B-C295-46F3-B342-10AD7AF704F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DFD01-7EA8-4587-A523-7B87F5AA75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75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DFD01-7EA8-4587-A523-7B87F5AA750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487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288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5043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811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447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330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63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69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11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2372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902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EAEA-511C-43F4-BA54-2040B63CF4BF}" type="datetimeFigureOut">
              <a:rPr lang="fr-FR" smtClean="0"/>
              <a:t>10/11/2018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D1FA-6B90-4976-930A-9B15CB0A4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3326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46352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546" y="4967784"/>
            <a:ext cx="11900079" cy="1555845"/>
          </a:xfrm>
        </p:spPr>
        <p:txBody>
          <a:bodyPr anchor="t">
            <a:noAutofit/>
          </a:bodyPr>
          <a:lstStyle/>
          <a:p>
            <a:r>
              <a:rPr lang="fr-FR" sz="11500" b="1" dirty="0" smtClean="0">
                <a:solidFill>
                  <a:srgbClr val="FF0000"/>
                </a:solidFill>
              </a:rPr>
              <a:t>BILAN ROUTE</a:t>
            </a:r>
            <a:endParaRPr lang="fr-FR" sz="11500" b="1" dirty="0">
              <a:solidFill>
                <a:srgbClr val="FF0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177422"/>
            <a:ext cx="4312693" cy="1501253"/>
          </a:xfrm>
        </p:spPr>
        <p:txBody>
          <a:bodyPr anchor="ctr">
            <a:noAutofit/>
          </a:bodyPr>
          <a:lstStyle/>
          <a:p>
            <a:r>
              <a:rPr lang="fr-FR" sz="13800" dirty="0" smtClean="0">
                <a:solidFill>
                  <a:srgbClr val="FF0000"/>
                </a:solidFill>
              </a:rPr>
              <a:t>2018</a:t>
            </a:r>
            <a:endParaRPr lang="fr-FR" sz="13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73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639" y="90153"/>
            <a:ext cx="11616744" cy="837126"/>
          </a:xfrm>
        </p:spPr>
        <p:txBody>
          <a:bodyPr>
            <a:normAutofit/>
          </a:bodyPr>
          <a:lstStyle/>
          <a:p>
            <a:r>
              <a:rPr lang="fr-FR" sz="4000" b="1" i="1" u="sng" dirty="0" smtClean="0">
                <a:solidFill>
                  <a:srgbClr val="FF0000"/>
                </a:solidFill>
              </a:rPr>
              <a:t>Bilan des Participants de l’Essonne / 77 Sud au National</a:t>
            </a:r>
            <a:endParaRPr lang="fr-FR" sz="4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276560"/>
              </p:ext>
            </p:extLst>
          </p:nvPr>
        </p:nvGraphicFramePr>
        <p:xfrm>
          <a:off x="463640" y="927278"/>
          <a:ext cx="11294772" cy="5820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4162"/>
                <a:gridCol w="1118733"/>
                <a:gridCol w="1057403"/>
                <a:gridCol w="1147927"/>
                <a:gridCol w="1079597"/>
                <a:gridCol w="1065932"/>
                <a:gridCol w="1147926"/>
                <a:gridCol w="1038598"/>
                <a:gridCol w="1106927"/>
                <a:gridCol w="1087567"/>
              </a:tblGrid>
              <a:tr h="83180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>
                          <a:solidFill>
                            <a:schemeClr val="tx1"/>
                          </a:solidFill>
                        </a:rPr>
                        <a:t>FRANCE</a:t>
                      </a:r>
                      <a:endParaRPr lang="fr-FR" sz="2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Minime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Cadet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Féminine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Junior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Espoir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Senior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Vétéran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Super Vétéran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</a:t>
                      </a:r>
                      <a:endParaRPr lang="fr-F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2014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Andon 06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2015 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Caylar 34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</a:t>
                      </a:r>
                      <a:endParaRPr lang="fr-FR" sz="4400" dirty="0"/>
                    </a:p>
                  </a:txBody>
                  <a:tcPr anchor="ctr"/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2016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St Genies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de Magloires</a:t>
                      </a:r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30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0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  <a:tr h="958084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2017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Rouez en Champagne 72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5+1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5+1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</a:tr>
              <a:tr h="925291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2018  St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Gengoux le National 71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2+3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0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373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3639" y="103031"/>
            <a:ext cx="11475076" cy="721217"/>
          </a:xfrm>
        </p:spPr>
        <p:txBody>
          <a:bodyPr>
            <a:normAutofit/>
          </a:bodyPr>
          <a:lstStyle/>
          <a:p>
            <a:r>
              <a:rPr lang="fr-FR" sz="3600" b="1" i="1" u="sng" dirty="0" smtClean="0">
                <a:solidFill>
                  <a:srgbClr val="FF0000"/>
                </a:solidFill>
              </a:rPr>
              <a:t>Récapitulatif de l’Essonne / 77 Sud dans les championnats</a:t>
            </a:r>
            <a:endParaRPr lang="fr-FR" sz="36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871696"/>
              </p:ext>
            </p:extLst>
          </p:nvPr>
        </p:nvGraphicFramePr>
        <p:xfrm>
          <a:off x="463639" y="940156"/>
          <a:ext cx="11050067" cy="56539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8690"/>
                <a:gridCol w="670661"/>
                <a:gridCol w="642123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  <a:gridCol w="670661"/>
              </a:tblGrid>
              <a:tr h="47773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 smtClean="0">
                          <a:effectLst/>
                        </a:rPr>
                        <a:t>2014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 smtClean="0">
                          <a:effectLst/>
                        </a:rPr>
                        <a:t>2015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 smtClean="0">
                          <a:effectLst/>
                        </a:rPr>
                        <a:t>2016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 smtClean="0">
                          <a:effectLst/>
                        </a:rPr>
                        <a:t>2017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b="1" u="none" strike="noStrike" dirty="0" smtClean="0">
                          <a:effectLst/>
                        </a:rPr>
                        <a:t>2018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7773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Dépt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Rég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u="none" strike="noStrike" dirty="0">
                          <a:effectLst/>
                        </a:rPr>
                        <a:t>France</a:t>
                      </a:r>
                      <a:endParaRPr lang="fr-FR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effectLst/>
                        </a:rPr>
                        <a:t>Minime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5+1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4+3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 3+3</a:t>
                      </a:r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2+3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Cadet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                                                                                                    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5+1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9+1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Féminine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Junior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                        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Espoir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Senior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Vétéran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5498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 dirty="0">
                          <a:effectLst/>
                        </a:rPr>
                        <a:t>Super </a:t>
                      </a:r>
                      <a:r>
                        <a:rPr lang="fr-FR" sz="1800" b="1" u="none" strike="noStrike" dirty="0" smtClean="0">
                          <a:effectLst/>
                        </a:rPr>
                        <a:t>Vétéran</a:t>
                      </a:r>
                      <a:endParaRPr lang="fr-FR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23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15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77733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1" u="none" strike="noStrike">
                          <a:effectLst/>
                        </a:rPr>
                        <a:t>Ancien</a:t>
                      </a:r>
                      <a:endParaRPr lang="fr-FR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5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5+2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4+1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10+3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9+1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>
                          <a:effectLst/>
                        </a:rPr>
                        <a:t> </a:t>
                      </a:r>
                      <a:r>
                        <a:rPr lang="fr-FR" sz="1800" b="1" u="none" strike="noStrike" dirty="0" smtClean="0">
                          <a:effectLst/>
                        </a:rPr>
                        <a:t>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477733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135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  62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27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94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88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56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105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u="none" strike="noStrike" dirty="0" smtClean="0">
                          <a:effectLst/>
                        </a:rPr>
                        <a:t>67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39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02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791" y="1"/>
            <a:ext cx="11410681" cy="1004552"/>
          </a:xfrm>
        </p:spPr>
        <p:txBody>
          <a:bodyPr>
            <a:normAutofit/>
          </a:bodyPr>
          <a:lstStyle/>
          <a:p>
            <a:r>
              <a:rPr lang="fr-FR" sz="4000" b="1" i="1" u="sng" dirty="0" smtClean="0">
                <a:solidFill>
                  <a:srgbClr val="FF0000"/>
                </a:solidFill>
              </a:rPr>
              <a:t>Résultats de l’Essonne / 77 Sud dans les championnats</a:t>
            </a:r>
            <a:endParaRPr lang="fr-FR" sz="40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830717"/>
              </p:ext>
            </p:extLst>
          </p:nvPr>
        </p:nvGraphicFramePr>
        <p:xfrm>
          <a:off x="163773" y="811377"/>
          <a:ext cx="3862318" cy="59442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06422"/>
                <a:gridCol w="1482255"/>
                <a:gridCol w="1273641"/>
              </a:tblGrid>
              <a:tr h="38381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Champion(ne)  Départemental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475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BANSARD Axel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Mimine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BOURNEIX Louna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MOUMEN Adam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Cadette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GAUNON Victorine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3155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COELHO Enzo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CC Igny Palaiseau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7003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 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 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BUFFENOIR Axel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BROUZE Philippine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AFFOUAR</a:t>
                      </a:r>
                      <a:r>
                        <a:rPr lang="fr-FR" sz="1200" b="1" i="1" u="none" strike="noStrike" baseline="0" dirty="0" smtClean="0">
                          <a:effectLst/>
                        </a:rPr>
                        <a:t>D 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Nicolas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>
                          <a:effectLst/>
                        </a:rPr>
                        <a:t>TONY Christina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HOUDOUIN David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VC Etampes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MASSARD Nathalie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17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DEFARIA Arthur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4615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SPRUTTA Agnès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53689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ORSATTONI Philippe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Ancienne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LARRAMENDY Jeanne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UV Geneviève/Bois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0933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GALIOT Daniel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RL Bièvroise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635003"/>
              </p:ext>
            </p:extLst>
          </p:nvPr>
        </p:nvGraphicFramePr>
        <p:xfrm>
          <a:off x="4067035" y="798495"/>
          <a:ext cx="3930553" cy="6072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7801"/>
                <a:gridCol w="1507456"/>
                <a:gridCol w="1295296"/>
              </a:tblGrid>
              <a:tr h="36781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Champion(ne) Régional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6781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BANSARD Axel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Mimine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RUIZ PEREZ </a:t>
                      </a:r>
                      <a:r>
                        <a:rPr lang="fr-FR" sz="1200" b="1" i="1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Talia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dirty="0" smtClean="0"/>
                        <a:t>UC Longjumelloise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6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ESTEVES Robin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VC Banlieue Sud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Cadette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DUCAMIN Léo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 </a:t>
                      </a:r>
                      <a:endParaRPr lang="fr-FR" sz="12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 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COUTARD Alexandre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LEIGNIER Guillaume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 Fille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SALOU Cindy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8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HOUDOUIN David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VC Etampes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MASSARD Nathalie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LE NEUN Claude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2756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SPRUTTA Agnès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5305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Ancien</a:t>
                      </a:r>
                      <a:endParaRPr lang="fr-F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ORSATTONI Philippe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Ancienne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318687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GALIOT Daniel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RL Bièvroise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07526"/>
              </p:ext>
            </p:extLst>
          </p:nvPr>
        </p:nvGraphicFramePr>
        <p:xfrm>
          <a:off x="8065828" y="811372"/>
          <a:ext cx="3998793" cy="59922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7381"/>
                <a:gridCol w="1533628"/>
                <a:gridCol w="1317784"/>
              </a:tblGrid>
              <a:tr h="37287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r-FR" sz="24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Champion(ne) de France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72872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Minime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BANSARD Axel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SCA 2000 Evry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Mimine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fr-FR" sz="1200" b="1" i="1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RUIS-PEREZ Tallia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UC Longjumelloise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Cadet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r>
                        <a:rPr lang="fr-FR" sz="1200" b="1" i="1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ème</a:t>
                      </a:r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ESTEVES Robin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VCBS </a:t>
                      </a:r>
                      <a:r>
                        <a:rPr lang="fr-FR" sz="1200" b="1" i="1" u="none" strike="noStrike" dirty="0" err="1" smtClean="0">
                          <a:effectLst/>
                        </a:rPr>
                        <a:t>Chilly</a:t>
                      </a:r>
                      <a:r>
                        <a:rPr lang="fr-FR" sz="1200" b="1" i="1" u="none" strike="noStrike" baseline="0" dirty="0" smtClean="0">
                          <a:effectLst/>
                        </a:rPr>
                        <a:t> Mazarin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Cadette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Junior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Junior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smtClean="0">
                          <a:effectLst/>
                        </a:rPr>
                        <a:t> 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 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Espoir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fr-FR" sz="1200" b="1" i="1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COUTARD Alexandre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Espoir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ème</a:t>
                      </a:r>
                      <a:r>
                        <a:rPr lang="fr-FR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BROUZE Philippine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2879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Senior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fr-FR" sz="1200" b="1" i="1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AMBERT Jérémy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4119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Senior Fille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SALOU Cindy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00251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baseline="0" dirty="0" smtClean="0">
                          <a:effectLst/>
                        </a:rPr>
                        <a:t>4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 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DESBOIS</a:t>
                      </a:r>
                      <a:r>
                        <a:rPr lang="fr-FR" sz="1200" b="1" i="1" u="none" strike="noStrike" baseline="0" dirty="0" smtClean="0">
                          <a:effectLst/>
                        </a:rPr>
                        <a:t>  J-B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                                       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3898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Vétérane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5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MASSARD Nathalie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US Ris Orangis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1124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Vétéran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5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DE FARIA Arthur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VC Villejust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433440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Super Vétérane</a:t>
                      </a:r>
                      <a:endParaRPr lang="fr-FR" sz="1400" b="1" i="1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374045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effectLst/>
                        </a:rPr>
                        <a:t>73</a:t>
                      </a:r>
                      <a:r>
                        <a:rPr lang="fr-FR" sz="1200" b="1" i="1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FR" sz="1200" b="1" i="1" u="none" strike="noStrike" dirty="0" smtClean="0">
                          <a:effectLst/>
                        </a:rPr>
                        <a:t> BROUZE Frédéric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>
                          <a:effectLst/>
                        </a:rPr>
                        <a:t>EC Morsang/Orge</a:t>
                      </a:r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7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Ancienne</a:t>
                      </a:r>
                      <a:endParaRPr lang="fr-FR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CFF"/>
                    </a:solidFill>
                  </a:tcPr>
                </a:tc>
              </a:tr>
              <a:tr h="29782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Super Ancien</a:t>
                      </a:r>
                      <a:endParaRPr lang="fr-FR" sz="14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 Pas</a:t>
                      </a:r>
                      <a:r>
                        <a:rPr lang="fr-FR" sz="12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de Titre</a:t>
                      </a:r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200" b="1" i="1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4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97039" y="191068"/>
            <a:ext cx="9871176" cy="45719"/>
          </a:xfrm>
        </p:spPr>
        <p:txBody>
          <a:bodyPr>
            <a:no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 </a:t>
            </a:r>
            <a:r>
              <a:rPr lang="fr-FR" sz="3200" b="1" i="1" u="sng" dirty="0" smtClean="0">
                <a:solidFill>
                  <a:srgbClr val="FF0000"/>
                </a:solidFill>
              </a:rPr>
              <a:t>Pré-Calendrier Route Régional saison 2019 </a:t>
            </a:r>
            <a:endParaRPr lang="fr-FR" sz="3200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439364"/>
              </p:ext>
            </p:extLst>
          </p:nvPr>
        </p:nvGraphicFramePr>
        <p:xfrm>
          <a:off x="270459" y="450366"/>
          <a:ext cx="5666317" cy="63303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414"/>
                <a:gridCol w="2735325"/>
                <a:gridCol w="524960"/>
                <a:gridCol w="1877618"/>
              </a:tblGrid>
              <a:tr h="142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 smtClean="0">
                          <a:effectLst/>
                        </a:rPr>
                        <a:t>   Mars                                          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</a:t>
                      </a:r>
                      <a:r>
                        <a:rPr lang="fr-FR" sz="900" b="1" u="none" strike="noStrike" dirty="0" smtClean="0">
                          <a:effectLst/>
                        </a:rPr>
                        <a:t>03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Sa </a:t>
                      </a:r>
                      <a:r>
                        <a:rPr lang="fr-FR" sz="900" b="1" u="none" strike="noStrike" dirty="0" smtClean="0">
                          <a:effectLst/>
                        </a:rPr>
                        <a:t>09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10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Villejust Plat (23ème Souvenir Jean-Louis Jeandot)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Villejust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8055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Sa 16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Draveil (VTT Tour Jeunes)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Draveil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17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Bois </a:t>
                      </a:r>
                      <a:r>
                        <a:rPr lang="fr-FR" sz="900" b="1" u="none" strike="noStrike" dirty="0" err="1">
                          <a:effectLst/>
                        </a:rPr>
                        <a:t>d'Arcy</a:t>
                      </a:r>
                      <a:r>
                        <a:rPr lang="fr-FR" sz="900" b="1" u="none" strike="noStrike" dirty="0">
                          <a:effectLst/>
                        </a:rPr>
                        <a:t> / Le Mesnil St Denis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78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CO Bois d'Arcy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Janville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28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Toury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24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St-</a:t>
                      </a:r>
                      <a:r>
                        <a:rPr lang="fr-FR" sz="900" b="1" u="none" strike="noStrike" dirty="0" err="1">
                          <a:effectLst/>
                        </a:rPr>
                        <a:t>Escobille</a:t>
                      </a:r>
                      <a:r>
                        <a:rPr lang="fr-FR" sz="900" b="1" u="none" strike="noStrike" dirty="0">
                          <a:effectLst/>
                        </a:rPr>
                        <a:t> (Prix de la Commission 91/77 Sud )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Commission 91/77 S.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 smtClean="0">
                          <a:effectLst/>
                        </a:rPr>
                        <a:t>Sa 30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 smtClean="0">
                          <a:effectLst/>
                        </a:rPr>
                        <a:t>Cheptainville (VTT Tour Jeunes Kids Cup 2019)</a:t>
                      </a:r>
                      <a:endParaRPr lang="fr-FR" sz="900" b="1" u="none" strike="noStrike" dirty="0" smtClean="0">
                        <a:effectLst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 smtClean="0">
                          <a:effectLst/>
                        </a:rPr>
                        <a:t>COS Renault-Lardy</a:t>
                      </a:r>
                      <a:endParaRPr lang="fr-FR" sz="900" b="1" u="none" strike="noStrike" dirty="0" smtClean="0">
                        <a:effectLst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</a:tr>
              <a:tr h="153931">
                <a:tc>
                  <a:txBody>
                    <a:bodyPr/>
                    <a:lstStyle/>
                    <a:p>
                      <a:pPr algn="ctr" fontAlgn="ctr"/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 smtClean="0"/>
                        <a:t>VTT à St-</a:t>
                      </a:r>
                      <a:r>
                        <a:rPr lang="fr-FR" sz="900" dirty="0" err="1" smtClean="0"/>
                        <a:t>Mesmes</a:t>
                      </a:r>
                      <a:r>
                        <a:rPr lang="fr-FR" sz="900" dirty="0" smtClean="0"/>
                        <a:t> 77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dirty="0" smtClean="0"/>
                        <a:t>CC Rubelles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31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Orphin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US Poigny Rambouillet C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   Avril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Sa 06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Fontenay les Briis (VTT Tour Jeunes)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AS </a:t>
                      </a:r>
                      <a:r>
                        <a:rPr lang="fr-FR" sz="900" b="1" u="none" strike="noStrike" dirty="0" smtClean="0">
                          <a:effectLst/>
                        </a:rPr>
                        <a:t>Courson-</a:t>
                      </a:r>
                      <a:r>
                        <a:rPr lang="fr-FR" sz="900" b="1" u="none" strike="noStrike" dirty="0" err="1" smtClean="0">
                          <a:effectLst/>
                        </a:rPr>
                        <a:t>Monteloup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07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Villejust-côte ( 10ème Prix Gérard Caron )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Villejust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13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Le Val Saint-Germain ( 7ème Enfer du Sud 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Commission 91/77 S.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14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Satory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EC Vélizy 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Le Plessis-Pâté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SCA 2000 Evry 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14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Varreddes ( VTT Tour 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77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ASL Varreddes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20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Maule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US Maule C.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Lu 22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Boutigny sur Opton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ECD Houdanais + CRAV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27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Route des Blés (J1)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Toury + Comm. 91/77 Sud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Route des Blés (J2)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Toury + Comm. 91/77 Sud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Gambais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UC Gambaisienne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   Mai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FF00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Me 01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Villacoublay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AS Meudon C.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04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05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Clamart ZI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CSM Clamart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Me 08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11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12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Saint Lubin des Joncherets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 EC Avraise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b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Egly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UC Longjumelloise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12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La Roche Turpin (VTT Tour 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ASCM/VCV/VCD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18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13ème Sud Yvelines (J1)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78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US Poigny Rambouillet C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Sa 18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Chatenay Malabry  (VTT Tour Jeunes)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Chatenay Malabry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19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13ème Sud Yvelines (J2)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US Poigny Rambouillet C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19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Cheptainville (VTT Tour Prix ONF Molinario 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EC Morsang sur Orge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92D050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Sa 25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Evry (VTT Tour Jeunes)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SCA 2000 Evry 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rgbClr val="FFCCFF"/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Champ. départemental PHSY 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Commission PHSY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Champ. départem. 91/77 S à Toury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VC Toury + Commission 91/77 Sud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La Ferté Alais (Rando VTT "La Mazar'yVeTTe")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Club VTT de l'Yvette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Je 30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Ste Geneviève des Bois (Souvenir Jacques Brulard)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UV Ste-Geneviève des Bois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  <a:tr h="14253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     Maule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US Maule C.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478" marR="6478" marT="6478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148412"/>
              </p:ext>
            </p:extLst>
          </p:nvPr>
        </p:nvGraphicFramePr>
        <p:xfrm>
          <a:off x="6073253" y="450365"/>
          <a:ext cx="5936777" cy="6300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3830"/>
                <a:gridCol w="2866887"/>
                <a:gridCol w="550211"/>
                <a:gridCol w="1965849"/>
              </a:tblGrid>
              <a:tr h="1652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   Juin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01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 02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Champ.d'Ile de France à Marly la Ville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93</a:t>
                      </a:r>
                      <a:endParaRPr lang="fr-FR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Comm. 93 + CRAV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Me 05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33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Je 06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Nocturne de Villejust - Souvenir Leigh Pascoe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Villejust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08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09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Maule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US Maule C.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09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Boutigny (VTT Tour 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 smtClean="0">
                          <a:effectLst/>
                        </a:rPr>
                        <a:t>TCV</a:t>
                      </a:r>
                      <a:r>
                        <a:rPr lang="fr-FR" sz="900" b="1" u="none" strike="noStrike" baseline="0" dirty="0" smtClean="0">
                          <a:effectLst/>
                        </a:rPr>
                        <a:t> 91</a:t>
                      </a:r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Lu 10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Je 13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Prix de la Croix Blanche - Souvenir Cyrille Berton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UV Ste-Geneviève des Bois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Sa </a:t>
                      </a:r>
                      <a:r>
                        <a:rPr lang="fr-FR" sz="900" b="1" u="none" strike="noStrike" dirty="0" smtClean="0">
                          <a:effectLst/>
                        </a:rPr>
                        <a:t>15                                               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Les Clayes (VTT Tour Jeunes)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91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USMC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16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Bièvres-Villacoublay (Fête des Fraises)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RL Bièvroise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8748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 smtClean="0">
                          <a:effectLst/>
                        </a:rPr>
                        <a:t> Sa  22                                                                                                                         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Livry Gargan (VTT Tour Jeunes)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VCLG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CCFF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Fontenay les Briis (</a:t>
                      </a:r>
                      <a:r>
                        <a:rPr lang="fr-FR" sz="900" b="1" u="none" strike="noStrike" dirty="0" smtClean="0">
                          <a:effectLst/>
                        </a:rPr>
                        <a:t>Gladiateur-</a:t>
                      </a:r>
                      <a:r>
                        <a:rPr lang="fr-FR" sz="900" b="1" u="none" strike="noStrike" dirty="0" err="1" smtClean="0">
                          <a:effectLst/>
                        </a:rPr>
                        <a:t>Lévêque</a:t>
                      </a:r>
                      <a:r>
                        <a:rPr lang="fr-FR" sz="900" b="1" u="none" strike="noStrike" dirty="0">
                          <a:effectLst/>
                        </a:rPr>
                        <a:t>)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91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US Métro Transport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23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Elancourt (VTT Tour la Revancharde )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78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VC Elancourt St-Quentin en Yv.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92D05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 29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effectLst/>
                        </a:rPr>
                        <a:t>Championnats fédéraux route à Bouquehaut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fr-FR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Route  CNAV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 30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effectLst/>
                        </a:rPr>
                        <a:t>Championnats fédéraux route à Bouquehaut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62</a:t>
                      </a:r>
                      <a:endParaRPr lang="fr-FR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Route  CNAV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   Juillet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Sa 06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effectLst/>
                        </a:rPr>
                        <a:t>Championnats fédéraux VTT à Retzwiller 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VTT CNAV 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 07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i="1" u="none" strike="noStrike" dirty="0">
                          <a:effectLst/>
                        </a:rPr>
                        <a:t>Championnats fédéraux VTT à Retzwiller </a:t>
                      </a:r>
                      <a:endParaRPr lang="fr-FR" sz="9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68</a:t>
                      </a:r>
                      <a:endParaRPr lang="fr-FR" sz="900" b="1" i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VTT CNAV </a:t>
                      </a:r>
                      <a:endParaRPr lang="fr-FR" sz="9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Le Perray en Yvelines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US Poigny Rambouillet C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Sa 13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b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14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Escorpain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u="none" strike="noStrike">
                          <a:effectLst/>
                        </a:rPr>
                        <a:t> EC Avraise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b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ZI Trappes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VC Montigny le Bretonneux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   Août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04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11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Je 15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   Septembre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900" b="1" u="none" strike="noStrike" dirty="0">
                          <a:effectLst/>
                        </a:rPr>
                        <a:t> </a:t>
                      </a:r>
                      <a:endParaRPr lang="fr-FR" sz="9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FFFF0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01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Condé sur Vesgre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Vélo Team 78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Di 08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Champ. régional de CLM à les Ecrennes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77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USRO</a:t>
                      </a:r>
                      <a:endParaRPr lang="fr-FR" sz="9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>
                    <a:solidFill>
                      <a:srgbClr val="00B0F0"/>
                    </a:solidFill>
                  </a:tcPr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 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les Ecrennes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77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USRO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15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Les Mureaux / Bouafle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VC Les Mureaux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Di 22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Bougival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Team Chatou Cyclisme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  <a:tr h="16521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Di 29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Gentlemen de Poigny la Foret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>
                          <a:effectLst/>
                        </a:rPr>
                        <a:t>78</a:t>
                      </a:r>
                      <a:endParaRPr lang="fr-FR" sz="9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900" b="1" u="none" strike="noStrike" dirty="0">
                          <a:effectLst/>
                        </a:rPr>
                        <a:t>US Poigny Rambouillet C</a:t>
                      </a:r>
                      <a:endParaRPr lang="fr-FR" sz="9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01" marR="7501" marT="750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9397" y="141668"/>
            <a:ext cx="11552349" cy="1081825"/>
          </a:xfrm>
        </p:spPr>
        <p:txBody>
          <a:bodyPr>
            <a:normAutofit fontScale="90000"/>
          </a:bodyPr>
          <a:lstStyle/>
          <a:p>
            <a:r>
              <a:rPr lang="fr-FR" sz="5400" b="1" i="1" u="sng" dirty="0" smtClean="0">
                <a:solidFill>
                  <a:srgbClr val="FFFF00"/>
                </a:solidFill>
              </a:rPr>
              <a:t>ORGANISATION du COMITE ESSONNE/77 SUD</a:t>
            </a:r>
            <a:endParaRPr lang="fr-FR" sz="5400" b="1" i="1" u="sng" dirty="0">
              <a:solidFill>
                <a:srgbClr val="FFFF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585963"/>
              </p:ext>
            </p:extLst>
          </p:nvPr>
        </p:nvGraphicFramePr>
        <p:xfrm>
          <a:off x="1094705" y="1728561"/>
          <a:ext cx="10019765" cy="125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3953"/>
                <a:gridCol w="2003953"/>
                <a:gridCol w="2003953"/>
                <a:gridCol w="2003953"/>
                <a:gridCol w="2003953"/>
              </a:tblGrid>
              <a:tr h="55829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/>
                </a:tc>
              </a:tr>
              <a:tr h="69095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16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15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16198"/>
              </p:ext>
            </p:extLst>
          </p:nvPr>
        </p:nvGraphicFramePr>
        <p:xfrm>
          <a:off x="489396" y="1081825"/>
          <a:ext cx="11075831" cy="56667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75831"/>
              </a:tblGrid>
              <a:tr h="56667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Evolution</a:t>
                      </a:r>
                      <a:r>
                        <a:rPr lang="fr-FR" sz="2800" baseline="0" dirty="0" smtClean="0"/>
                        <a:t> de nos épreuves Route au fil des années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971553"/>
              </p:ext>
            </p:extLst>
          </p:nvPr>
        </p:nvGraphicFramePr>
        <p:xfrm>
          <a:off x="540913" y="3168204"/>
          <a:ext cx="10972800" cy="63106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972800"/>
              </a:tblGrid>
              <a:tr h="631064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Evolution</a:t>
                      </a:r>
                      <a:r>
                        <a:rPr lang="fr-FR" sz="2800" baseline="0" dirty="0" smtClean="0"/>
                        <a:t> des épreuves Route au fil des années en Ile de France</a:t>
                      </a:r>
                      <a:endParaRPr lang="fr-FR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788076"/>
              </p:ext>
            </p:extLst>
          </p:nvPr>
        </p:nvGraphicFramePr>
        <p:xfrm>
          <a:off x="1056070" y="3876542"/>
          <a:ext cx="10058400" cy="13651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1680"/>
                <a:gridCol w="2011680"/>
                <a:gridCol w="2011680"/>
                <a:gridCol w="2011680"/>
                <a:gridCol w="2011680"/>
              </a:tblGrid>
              <a:tr h="65077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/>
                </a:tc>
              </a:tr>
              <a:tr h="714382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42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39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40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39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38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319739"/>
              </p:ext>
            </p:extLst>
          </p:nvPr>
        </p:nvGraphicFramePr>
        <p:xfrm>
          <a:off x="270457" y="5409128"/>
          <a:ext cx="11655380" cy="540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55380"/>
              </a:tblGrid>
              <a:tr h="540912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Soit une moyenne de 36,46 % d’organisation dans notre comité</a:t>
                      </a:r>
                      <a:r>
                        <a:rPr lang="fr-FR" sz="2800" baseline="0" dirty="0" smtClean="0"/>
                        <a:t> en 2018</a:t>
                      </a:r>
                      <a:r>
                        <a:rPr lang="fr-FR" sz="2800" dirty="0" smtClean="0"/>
                        <a:t>.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469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829"/>
            <a:ext cx="14166376" cy="779866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28549" y="1"/>
            <a:ext cx="10849970" cy="718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4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fr-FR" sz="4600" b="1" i="1" u="sng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 </a:t>
            </a:r>
            <a:r>
              <a:rPr lang="fr-FR" sz="46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fr-FR" sz="4600" b="1" i="1" u="sng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fr-FR" sz="46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-organisations </a:t>
            </a:r>
            <a:r>
              <a:rPr lang="fr-FR" sz="4600" b="1" i="1" u="sng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2018 </a:t>
            </a:r>
            <a:r>
              <a:rPr lang="fr-FR" sz="46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FR" sz="4400" b="1" i="1" u="sng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sz="4400" b="1" i="1" u="sng" dirty="0" smtClean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b="1" dirty="0" smtClean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 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Villejust </a:t>
            </a: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</a:t>
            </a: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(Villejust Plat, Villejust Cote, Villejust Nocturne) </a:t>
            </a:r>
            <a:endParaRPr lang="fr-FR" sz="2400" b="1" dirty="0">
              <a:ln w="22225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Commission 91 2 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</a:t>
            </a: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(Champmoteux Chpt Essonne, Saint Escobille) </a:t>
            </a:r>
            <a:endParaRPr lang="fr-FR" sz="2400" b="1" dirty="0">
              <a:ln w="22225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UV Ste Geneviève des bois 2 courses (Ste Genevièves des bois, nocturne croix blanche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fr-FR" sz="2400" b="1" dirty="0" smtClean="0">
              <a:ln w="22225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 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 Orangis 1 courses (CLM Régional CLM Villeneuve les Bordes)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 Toury 1 course (Janville)</a:t>
            </a:r>
            <a:endParaRPr lang="fr-FR" sz="2400" b="1" dirty="0">
              <a:ln w="22225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UC 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Longjumelloise 1 course </a:t>
            </a: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(Egly)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 Etampes 1 course (Boissy le sec 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SCA 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2000 Evry 1 course </a:t>
            </a: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(Plessis Pâté) </a:t>
            </a:r>
            <a:endParaRPr lang="fr-FR" sz="2400" b="1" dirty="0">
              <a:ln w="22225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RL Bièvroise 1 courses (Bièvres) </a:t>
            </a:r>
            <a:endParaRPr lang="fr-FR" sz="2400" b="1" dirty="0" smtClean="0">
              <a:ln w="22225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VC Villebon </a:t>
            </a:r>
            <a:r>
              <a:rPr lang="fr-FR" sz="2400" b="1" dirty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course </a:t>
            </a:r>
            <a:r>
              <a:rPr lang="fr-FR" sz="2400" b="1" dirty="0" smtClean="0">
                <a:ln w="22225">
                  <a:noFill/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(Courtaboeuf) </a:t>
            </a:r>
            <a:endParaRPr lang="fr-FR" sz="2400" b="1" dirty="0">
              <a:ln w="22225">
                <a:noFill/>
                <a:prstDash val="solid"/>
              </a:ln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2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0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5" y="-109182"/>
            <a:ext cx="12192000" cy="68579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455" y="154547"/>
            <a:ext cx="11745534" cy="592428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     </a:t>
            </a:r>
            <a:r>
              <a:rPr lang="fr-FR" b="1" i="1" u="sng" dirty="0" smtClean="0">
                <a:solidFill>
                  <a:srgbClr val="FF0000"/>
                </a:solidFill>
              </a:rPr>
              <a:t>PARTICIPATION DES COUREURS SUR NOS EPREUVES </a:t>
            </a:r>
            <a:endParaRPr lang="fr-FR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219895"/>
              </p:ext>
            </p:extLst>
          </p:nvPr>
        </p:nvGraphicFramePr>
        <p:xfrm>
          <a:off x="518615" y="746975"/>
          <a:ext cx="11191164" cy="47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91164"/>
              </a:tblGrid>
              <a:tr h="399245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 smtClean="0">
                          <a:solidFill>
                            <a:schemeClr val="bg1"/>
                          </a:solidFill>
                        </a:rPr>
                        <a:t>Nombre moyen</a:t>
                      </a:r>
                      <a:r>
                        <a:rPr lang="fr-FR" sz="2500" baseline="0" dirty="0" smtClean="0">
                          <a:solidFill>
                            <a:schemeClr val="bg1"/>
                          </a:solidFill>
                        </a:rPr>
                        <a:t> de participants su</a:t>
                      </a:r>
                      <a:r>
                        <a:rPr lang="fr-FR" sz="2500" dirty="0" smtClean="0">
                          <a:solidFill>
                            <a:schemeClr val="bg1"/>
                          </a:solidFill>
                        </a:rPr>
                        <a:t>r les épreuves de notre comité Essonne / 77 Sud.</a:t>
                      </a:r>
                      <a:endParaRPr lang="fr-FR" sz="25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982175"/>
              </p:ext>
            </p:extLst>
          </p:nvPr>
        </p:nvGraphicFramePr>
        <p:xfrm>
          <a:off x="940161" y="1365161"/>
          <a:ext cx="10071275" cy="121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4255"/>
                <a:gridCol w="2014255"/>
                <a:gridCol w="2014255"/>
                <a:gridCol w="2014255"/>
                <a:gridCol w="2014255"/>
              </a:tblGrid>
              <a:tr h="43240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/>
                </a:tc>
              </a:tr>
              <a:tr h="58502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168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153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148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154,4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149,5                          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304064"/>
              </p:ext>
            </p:extLst>
          </p:nvPr>
        </p:nvGraphicFramePr>
        <p:xfrm>
          <a:off x="477672" y="2653049"/>
          <a:ext cx="11396648" cy="4724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96648"/>
              </a:tblGrid>
              <a:tr h="437882">
                <a:tc>
                  <a:txBody>
                    <a:bodyPr/>
                    <a:lstStyle/>
                    <a:p>
                      <a:pPr algn="ctr"/>
                      <a:r>
                        <a:rPr lang="fr-FR" sz="2500" dirty="0" smtClean="0"/>
                        <a:t>Nombre moyen </a:t>
                      </a:r>
                      <a:r>
                        <a:rPr lang="fr-FR" sz="2500" dirty="0" smtClean="0"/>
                        <a:t>de participants </a:t>
                      </a:r>
                      <a:r>
                        <a:rPr lang="fr-FR" sz="2500" dirty="0" smtClean="0"/>
                        <a:t>sur les épreuves autres comité (en Ile de France).</a:t>
                      </a:r>
                      <a:endParaRPr lang="fr-FR" sz="25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97826"/>
              </p:ext>
            </p:extLst>
          </p:nvPr>
        </p:nvGraphicFramePr>
        <p:xfrm>
          <a:off x="953035" y="3258356"/>
          <a:ext cx="10084160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832"/>
                <a:gridCol w="2016832"/>
                <a:gridCol w="2016832"/>
                <a:gridCol w="2016832"/>
                <a:gridCol w="2016832"/>
              </a:tblGrid>
              <a:tr h="492617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/>
                </a:tc>
              </a:tr>
              <a:tr h="666481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148</a:t>
                      </a:r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169</a:t>
                      </a:r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145</a:t>
                      </a:r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141,5</a:t>
                      </a:r>
                      <a:endParaRPr lang="fr-FR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144,5</a:t>
                      </a:r>
                      <a:endParaRPr lang="fr-FR" sz="4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714083"/>
              </p:ext>
            </p:extLst>
          </p:nvPr>
        </p:nvGraphicFramePr>
        <p:xfrm>
          <a:off x="953036" y="5228824"/>
          <a:ext cx="10097035" cy="1219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9407"/>
                <a:gridCol w="2019407"/>
                <a:gridCol w="2019407"/>
                <a:gridCol w="2019407"/>
                <a:gridCol w="2019407"/>
              </a:tblGrid>
              <a:tr h="43240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85022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158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161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146,5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147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146</a:t>
                      </a:r>
                      <a:endParaRPr lang="fr-FR" sz="4000" b="1" dirty="0"/>
                    </a:p>
                  </a:txBody>
                  <a:tcPr>
                    <a:solidFill>
                      <a:srgbClr val="EEC4E6"/>
                    </a:solid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423081" y="4586906"/>
            <a:ext cx="11522074" cy="47705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500" b="1" dirty="0" smtClean="0">
                <a:solidFill>
                  <a:schemeClr val="bg1"/>
                </a:solidFill>
              </a:rPr>
              <a:t>Nombre moyen </a:t>
            </a:r>
            <a:r>
              <a:rPr lang="fr-FR" sz="2500" b="1" dirty="0" smtClean="0">
                <a:solidFill>
                  <a:schemeClr val="bg1"/>
                </a:solidFill>
              </a:rPr>
              <a:t>de participants </a:t>
            </a:r>
            <a:r>
              <a:rPr lang="fr-FR" sz="2500" b="1" dirty="0">
                <a:solidFill>
                  <a:schemeClr val="bg1"/>
                </a:solidFill>
              </a:rPr>
              <a:t>sur les épreuves </a:t>
            </a:r>
            <a:r>
              <a:rPr lang="fr-FR" sz="2500" b="1" dirty="0" smtClean="0">
                <a:solidFill>
                  <a:schemeClr val="bg1"/>
                </a:solidFill>
              </a:rPr>
              <a:t>Ile de France.</a:t>
            </a:r>
            <a:endParaRPr lang="fr-FR" sz="2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77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3486" y="0"/>
            <a:ext cx="115394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i="1" u="sng" dirty="0" smtClean="0">
                <a:solidFill>
                  <a:srgbClr val="0070C0"/>
                </a:solidFill>
              </a:rPr>
              <a:t>  Le top 10 des participations Route 2018</a:t>
            </a:r>
            <a:endParaRPr lang="fr-FR" sz="4000" dirty="0">
              <a:solidFill>
                <a:srgbClr val="0070C0"/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352037"/>
              </p:ext>
            </p:extLst>
          </p:nvPr>
        </p:nvGraphicFramePr>
        <p:xfrm>
          <a:off x="373487" y="707891"/>
          <a:ext cx="11539471" cy="5319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0385"/>
                <a:gridCol w="4991627"/>
                <a:gridCol w="5267459"/>
              </a:tblGrid>
              <a:tr h="6414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fr-FR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Top 10</a:t>
                      </a:r>
                      <a:endParaRPr lang="fr-FR" sz="2800" b="1" i="1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l" fontAlgn="b"/>
                      <a:r>
                        <a:rPr lang="fr-FR" sz="3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Nombre de Participants </a:t>
                      </a:r>
                      <a:r>
                        <a:rPr lang="fr-FR" sz="3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Route 2018</a:t>
                      </a:r>
                      <a:endParaRPr lang="fr-FR" sz="3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17310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800" b="1" u="none" strike="noStrike" dirty="0">
                          <a:effectLst/>
                        </a:rPr>
                        <a:t>Essonne / 77 Sud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800" b="1" u="none" strike="noStrike" dirty="0">
                          <a:effectLst/>
                        </a:rPr>
                        <a:t>Autre</a:t>
                      </a:r>
                      <a:endParaRPr lang="fr-FR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303 - Villacoublay</a:t>
                      </a:r>
                      <a:r>
                        <a:rPr lang="fr-FR" sz="2400" u="none" strike="noStrike" baseline="0" dirty="0" smtClean="0">
                          <a:effectLst/>
                        </a:rPr>
                        <a:t> (78)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279 - Villejust (plat)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256 - Villebon Courtabœuf </a:t>
                      </a:r>
                      <a:r>
                        <a:rPr lang="fr-FR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CE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228 - Egly </a:t>
                      </a:r>
                      <a:r>
                        <a:rPr lang="fr-FR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CE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198 - Maule (</a:t>
                      </a:r>
                      <a:r>
                        <a:rPr lang="fr-FR" sz="2400" u="none" strike="noStrike" baseline="0" dirty="0" smtClean="0">
                          <a:effectLst/>
                        </a:rPr>
                        <a:t>78</a:t>
                      </a:r>
                      <a:r>
                        <a:rPr lang="fr-FR" sz="2400" u="none" strike="noStrike" dirty="0" smtClean="0">
                          <a:effectLst/>
                        </a:rPr>
                        <a:t>)</a:t>
                      </a:r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u="none" strike="noStrike" dirty="0" smtClean="0">
                          <a:effectLst/>
                        </a:rPr>
                        <a:t>198 - Bievres/Villacoublay </a:t>
                      </a:r>
                      <a:r>
                        <a:rPr lang="fr-FR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CE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197 - Gambais (78)</a:t>
                      </a:r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192 - Boutigny sur Opton </a:t>
                      </a:r>
                      <a:r>
                        <a:rPr lang="fr-FR" sz="2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Tour IDF</a:t>
                      </a:r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(78)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187 - Dugny (93)</a:t>
                      </a:r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r>
                        <a:rPr lang="fr-FR" sz="24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CE</a:t>
                      </a:r>
                      <a:endParaRPr lang="fr-FR" sz="24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  <a:tr h="41606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fr-FR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 smtClean="0">
                          <a:effectLst/>
                        </a:rPr>
                        <a:t>186 - Villejust (cote)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u="none" strike="noStrike" dirty="0">
                          <a:effectLst/>
                        </a:rPr>
                        <a:t> </a:t>
                      </a:r>
                      <a:endParaRPr lang="fr-F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73486" y="6121517"/>
            <a:ext cx="115394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Championnats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nationaux à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 Gengoux le National (71)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: 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529 partants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dont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62 franciliens 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dont 39 Essonniens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)), 78 écoles de vélo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fr-FR" b="1" dirty="0">
                <a:solidFill>
                  <a:srgbClr val="0070C0"/>
                </a:solidFill>
                <a:latin typeface="Calibri" panose="020F0502020204030204" pitchFamily="34" charset="0"/>
              </a:rPr>
              <a:t>dont </a:t>
            </a:r>
            <a:r>
              <a:rPr lang="fr-FR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8 franciliens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(</a:t>
            </a:r>
            <a:r>
              <a:rPr lang="fr-F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dont 5 Essonniens</a:t>
            </a:r>
            <a:r>
              <a:rPr lang="fr-FR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)).</a:t>
            </a:r>
            <a:r>
              <a:rPr lang="fr-FR" b="1" dirty="0" smtClean="0"/>
              <a:t>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67512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92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8788" y="3387144"/>
            <a:ext cx="11642501" cy="2614411"/>
          </a:xfrm>
        </p:spPr>
        <p:txBody>
          <a:bodyPr>
            <a:noAutofit/>
          </a:bodyPr>
          <a:lstStyle/>
          <a:p>
            <a:r>
              <a:rPr lang="fr-FR" sz="9600" b="1" dirty="0" smtClean="0">
                <a:solidFill>
                  <a:srgbClr val="FFFF00"/>
                </a:solidFill>
              </a:rPr>
              <a:t>BILAN Route</a:t>
            </a:r>
            <a:br>
              <a:rPr lang="fr-FR" sz="9600" b="1" dirty="0" smtClean="0">
                <a:solidFill>
                  <a:srgbClr val="FFFF00"/>
                </a:solidFill>
              </a:rPr>
            </a:br>
            <a:r>
              <a:rPr lang="fr-FR" sz="9600" b="1" dirty="0" smtClean="0">
                <a:solidFill>
                  <a:srgbClr val="FFFF00"/>
                </a:solidFill>
              </a:rPr>
              <a:t> ESSONNE / 77 SUD</a:t>
            </a:r>
            <a:endParaRPr lang="fr-FR" sz="9600" b="1" dirty="0">
              <a:solidFill>
                <a:srgbClr val="FFFF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5640946"/>
            <a:ext cx="12191999" cy="1609860"/>
          </a:xfrm>
        </p:spPr>
        <p:txBody>
          <a:bodyPr>
            <a:noAutofit/>
          </a:bodyPr>
          <a:lstStyle/>
          <a:p>
            <a:r>
              <a:rPr lang="fr-FR" sz="9600" dirty="0" smtClean="0">
                <a:solidFill>
                  <a:srgbClr val="FFFF00"/>
                </a:solidFill>
              </a:rPr>
              <a:t>Sur nos CHAMPIONNAT</a:t>
            </a:r>
            <a:endParaRPr lang="fr-FR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708338"/>
          </a:xfrm>
        </p:spPr>
        <p:txBody>
          <a:bodyPr>
            <a:normAutofit/>
          </a:bodyPr>
          <a:lstStyle/>
          <a:p>
            <a:r>
              <a:rPr lang="fr-FR" sz="3200" b="1" i="1" dirty="0" smtClean="0">
                <a:solidFill>
                  <a:srgbClr val="FF0000"/>
                </a:solidFill>
              </a:rPr>
              <a:t>         </a:t>
            </a:r>
            <a:r>
              <a:rPr lang="fr-FR" sz="3200" b="1" i="1" u="sng" dirty="0" smtClean="0">
                <a:solidFill>
                  <a:srgbClr val="FF0000"/>
                </a:solidFill>
              </a:rPr>
              <a:t>PARTICIPATION SUR NOS DIFFERENT CHAMPIONNATS</a:t>
            </a:r>
            <a:endParaRPr lang="fr-FR" sz="32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170481"/>
              </p:ext>
            </p:extLst>
          </p:nvPr>
        </p:nvGraphicFramePr>
        <p:xfrm>
          <a:off x="1146217" y="1094705"/>
          <a:ext cx="9349505" cy="1564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9901"/>
                <a:gridCol w="1869901"/>
                <a:gridCol w="1869901"/>
                <a:gridCol w="1869901"/>
                <a:gridCol w="1869901"/>
              </a:tblGrid>
              <a:tr h="363170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/>
                </a:tc>
              </a:tr>
              <a:tr h="1046786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135      </a:t>
                      </a:r>
                      <a:r>
                        <a:rPr lang="fr-FR" sz="1200" b="1" dirty="0" smtClean="0"/>
                        <a:t>Oysonville</a:t>
                      </a:r>
                      <a:r>
                        <a:rPr lang="fr-FR" sz="1200" b="1" baseline="0" dirty="0" smtClean="0"/>
                        <a:t> 28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103                                                                                                                                                                             </a:t>
                      </a:r>
                      <a:r>
                        <a:rPr lang="fr-FR" sz="1200" b="1" dirty="0" smtClean="0"/>
                        <a:t> Ste Escobille 91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110      </a:t>
                      </a:r>
                      <a:r>
                        <a:rPr lang="fr-FR" sz="1200" b="1" dirty="0" smtClean="0"/>
                        <a:t> Bombon 77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94     </a:t>
                      </a:r>
                    </a:p>
                    <a:p>
                      <a:pPr algn="ctr"/>
                      <a:r>
                        <a:rPr lang="fr-FR" sz="1200" b="1" dirty="0" smtClean="0"/>
                        <a:t> Buno Bonnevaux 91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105      </a:t>
                      </a:r>
                      <a:r>
                        <a:rPr lang="fr-FR" sz="1200" b="1" dirty="0" smtClean="0"/>
                        <a:t> Champmoteux 91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67129"/>
              </p:ext>
            </p:extLst>
          </p:nvPr>
        </p:nvGraphicFramePr>
        <p:xfrm>
          <a:off x="605307" y="579549"/>
          <a:ext cx="10547797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47797"/>
              </a:tblGrid>
              <a:tr h="476519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Participation des coureurs sur nos championnat d'Essonne / 77 sud</a:t>
                      </a:r>
                      <a:endParaRPr lang="fr-FR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241081"/>
              </p:ext>
            </p:extLst>
          </p:nvPr>
        </p:nvGraphicFramePr>
        <p:xfrm>
          <a:off x="631065" y="2614412"/>
          <a:ext cx="10509159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509159"/>
              </a:tblGrid>
              <a:tr h="437881">
                <a:tc>
                  <a:txBody>
                    <a:bodyPr/>
                    <a:lstStyle/>
                    <a:p>
                      <a:pPr algn="ctr"/>
                      <a:r>
                        <a:rPr lang="fr-FR" sz="2800" dirty="0" smtClean="0"/>
                        <a:t>Participation des coureurs</a:t>
                      </a:r>
                      <a:r>
                        <a:rPr lang="fr-FR" sz="2800" baseline="0" dirty="0" smtClean="0"/>
                        <a:t> de notre comité sur les régionaux</a:t>
                      </a:r>
                      <a:endParaRPr lang="fr-FR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61291"/>
              </p:ext>
            </p:extLst>
          </p:nvPr>
        </p:nvGraphicFramePr>
        <p:xfrm>
          <a:off x="1171975" y="3155324"/>
          <a:ext cx="9324305" cy="1402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64861"/>
                <a:gridCol w="1864861"/>
                <a:gridCol w="1864861"/>
                <a:gridCol w="1864861"/>
                <a:gridCol w="1864861"/>
              </a:tblGrid>
              <a:tr h="485478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/>
                </a:tc>
              </a:tr>
              <a:tr h="828168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60+(40)       </a:t>
                      </a:r>
                      <a:r>
                        <a:rPr lang="fr-FR" sz="1200" b="1" dirty="0" smtClean="0"/>
                        <a:t>Mespuits </a:t>
                      </a:r>
                      <a:r>
                        <a:rPr lang="fr-FR" sz="1200" b="1" baseline="0" dirty="0" smtClean="0"/>
                        <a:t>91</a:t>
                      </a:r>
                      <a:endParaRPr lang="fr-FR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62     </a:t>
                      </a:r>
                      <a:r>
                        <a:rPr lang="fr-FR" sz="1200" b="1" dirty="0" smtClean="0"/>
                        <a:t> Orgerus 78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83      </a:t>
                      </a:r>
                      <a:r>
                        <a:rPr lang="fr-FR" sz="1200" b="1" dirty="0" smtClean="0"/>
                        <a:t> </a:t>
                      </a:r>
                    </a:p>
                    <a:p>
                      <a:pPr algn="ctr"/>
                      <a:r>
                        <a:rPr lang="fr-FR" sz="1200" b="1" dirty="0" smtClean="0"/>
                        <a:t>Buno Bonnevaux 91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88       </a:t>
                      </a:r>
                      <a:r>
                        <a:rPr lang="fr-FR" sz="1200" b="1" dirty="0" smtClean="0"/>
                        <a:t> Champmoteux 91</a:t>
                      </a:r>
                      <a:endParaRPr lang="fr-FR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67        </a:t>
                      </a:r>
                      <a:r>
                        <a:rPr lang="fr-FR" sz="1200" b="1" dirty="0" smtClean="0"/>
                        <a:t> Orvilliers 78</a:t>
                      </a:r>
                      <a:endParaRPr lang="fr-FR" sz="4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9776"/>
              </p:ext>
            </p:extLst>
          </p:nvPr>
        </p:nvGraphicFramePr>
        <p:xfrm>
          <a:off x="656823" y="4623515"/>
          <a:ext cx="10457645" cy="5181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0457645"/>
              </a:tblGrid>
              <a:tr h="476519">
                <a:tc>
                  <a:txBody>
                    <a:bodyPr/>
                    <a:lstStyle/>
                    <a:p>
                      <a:pPr algn="l"/>
                      <a:r>
                        <a:rPr lang="fr-FR" sz="2800" dirty="0" smtClean="0"/>
                        <a:t>Participation des coureurs de notre comité sur les nationaux </a:t>
                      </a:r>
                      <a:endParaRPr lang="fr-FR" sz="28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674880"/>
              </p:ext>
            </p:extLst>
          </p:nvPr>
        </p:nvGraphicFramePr>
        <p:xfrm>
          <a:off x="1171977" y="5164428"/>
          <a:ext cx="9311425" cy="1558343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62285"/>
                <a:gridCol w="1862285"/>
                <a:gridCol w="1862285"/>
                <a:gridCol w="1862285"/>
                <a:gridCol w="1862285"/>
              </a:tblGrid>
              <a:tr h="662296"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2014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2015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2016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2017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fr-FR" sz="2800" dirty="0" smtClean="0"/>
                        <a:t>2018</a:t>
                      </a:r>
                      <a:endParaRPr lang="fr-FR" sz="2800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896047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21      </a:t>
                      </a:r>
                      <a:r>
                        <a:rPr lang="fr-FR" sz="1200" b="1" dirty="0" smtClean="0"/>
                        <a:t> </a:t>
                      </a:r>
                    </a:p>
                    <a:p>
                      <a:pPr algn="ctr"/>
                      <a:r>
                        <a:rPr lang="fr-FR" sz="1200" b="1" dirty="0" smtClean="0"/>
                        <a:t>Andon 06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 22      </a:t>
                      </a:r>
                      <a:r>
                        <a:rPr lang="fr-FR" sz="1200" b="1" dirty="0" smtClean="0"/>
                        <a:t> Caylar 34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27      </a:t>
                      </a:r>
                      <a:r>
                        <a:rPr lang="fr-FR" sz="1200" b="1" dirty="0" smtClean="0"/>
                        <a:t> </a:t>
                      </a:r>
                    </a:p>
                    <a:p>
                      <a:pPr algn="ctr"/>
                      <a:r>
                        <a:rPr lang="fr-FR" sz="1200" b="1" dirty="0" smtClean="0"/>
                        <a:t>St Genies de Magloires 30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56      </a:t>
                      </a:r>
                      <a:r>
                        <a:rPr lang="fr-FR" sz="1200" b="1" dirty="0" smtClean="0"/>
                        <a:t> </a:t>
                      </a:r>
                    </a:p>
                    <a:p>
                      <a:pPr algn="ctr"/>
                      <a:r>
                        <a:rPr lang="fr-FR" sz="1200" b="1" dirty="0" smtClean="0"/>
                        <a:t>Rouez en Champagne 72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 smtClean="0"/>
                        <a:t>39    </a:t>
                      </a:r>
                      <a:r>
                        <a:rPr lang="fr-FR" sz="1200" b="1" dirty="0" smtClean="0"/>
                        <a:t>           </a:t>
                      </a:r>
                    </a:p>
                    <a:p>
                      <a:pPr algn="ctr"/>
                      <a:r>
                        <a:rPr lang="fr-FR" sz="1200" b="1" dirty="0" smtClean="0"/>
                        <a:t>St Gengoux le National 71</a:t>
                      </a:r>
                      <a:endParaRPr lang="fr-FR" sz="4000" b="1" dirty="0"/>
                    </a:p>
                  </a:txBody>
                  <a:tcPr anchor="ctr"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18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4023" y="365126"/>
            <a:ext cx="11505063" cy="729578"/>
          </a:xfrm>
        </p:spPr>
        <p:txBody>
          <a:bodyPr>
            <a:normAutofit fontScale="90000"/>
          </a:bodyPr>
          <a:lstStyle/>
          <a:p>
            <a:r>
              <a:rPr lang="fr-FR" b="1" i="1" dirty="0" smtClean="0">
                <a:solidFill>
                  <a:srgbClr val="FF0000"/>
                </a:solidFill>
              </a:rPr>
              <a:t> </a:t>
            </a:r>
            <a:r>
              <a:rPr lang="fr-FR" sz="4200" b="1" i="1" u="sng" dirty="0" smtClean="0">
                <a:solidFill>
                  <a:srgbClr val="FF0000"/>
                </a:solidFill>
              </a:rPr>
              <a:t>Bilan des </a:t>
            </a:r>
            <a:r>
              <a:rPr lang="fr-FR" sz="4200" b="1" i="1" u="sng" dirty="0" smtClean="0">
                <a:solidFill>
                  <a:srgbClr val="FF0000"/>
                </a:solidFill>
              </a:rPr>
              <a:t>Participants aux Championnats d'Essonne/77Sud </a:t>
            </a:r>
            <a:endParaRPr lang="fr-FR" sz="4200" b="1" i="1" u="sng" dirty="0">
              <a:solidFill>
                <a:srgbClr val="FF0000"/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006498"/>
              </p:ext>
            </p:extLst>
          </p:nvPr>
        </p:nvGraphicFramePr>
        <p:xfrm>
          <a:off x="412124" y="1094702"/>
          <a:ext cx="11500834" cy="560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490"/>
                <a:gridCol w="1045347"/>
                <a:gridCol w="1043188"/>
                <a:gridCol w="1056068"/>
                <a:gridCol w="1004552"/>
                <a:gridCol w="1030310"/>
                <a:gridCol w="1094704"/>
                <a:gridCol w="1043189"/>
                <a:gridCol w="1068946"/>
                <a:gridCol w="1378040"/>
              </a:tblGrid>
              <a:tr h="83988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91/77 Sud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Minime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Cadet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Féminine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Junior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Espoir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Senior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Vétéran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Super Vétéran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</a:t>
                      </a:r>
                      <a:endParaRPr lang="fr-FR" dirty="0"/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2014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Oysonville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2015 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St</a:t>
                      </a:r>
                      <a:r>
                        <a:rPr lang="fr-FR" b="1" baseline="0" dirty="0" smtClean="0">
                          <a:solidFill>
                            <a:schemeClr val="bg1"/>
                          </a:solidFill>
                        </a:rPr>
                        <a:t> Escobille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2016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Bombon 77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</a:tr>
              <a:tr h="96373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2017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Buno Bonnevaux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5+2</a:t>
                      </a:r>
                      <a:endParaRPr lang="fr-FR" sz="4400" dirty="0"/>
                    </a:p>
                  </a:txBody>
                  <a:tcPr anchor="ctr"/>
                </a:tc>
              </a:tr>
              <a:tr h="839886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Champmoteux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4+3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9+1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10+3</a:t>
                      </a:r>
                      <a:endParaRPr lang="fr-FR" sz="4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68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37882" y="1"/>
            <a:ext cx="11565227" cy="1210614"/>
          </a:xfrm>
        </p:spPr>
        <p:txBody>
          <a:bodyPr>
            <a:normAutofit fontScale="90000"/>
          </a:bodyPr>
          <a:lstStyle/>
          <a:p>
            <a:r>
              <a:rPr lang="fr-FR" b="1" i="1" u="sng" dirty="0" smtClean="0">
                <a:solidFill>
                  <a:srgbClr val="FF0000"/>
                </a:solidFill>
              </a:rPr>
              <a:t>Bilan des Participants de l’Essonne / 77 Sud au Régional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68221"/>
              </p:ext>
            </p:extLst>
          </p:nvPr>
        </p:nvGraphicFramePr>
        <p:xfrm>
          <a:off x="347730" y="965911"/>
          <a:ext cx="11423561" cy="5628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616"/>
                <a:gridCol w="1133341"/>
                <a:gridCol w="1068947"/>
                <a:gridCol w="1107583"/>
                <a:gridCol w="1056068"/>
                <a:gridCol w="1068946"/>
                <a:gridCol w="1043189"/>
                <a:gridCol w="1107583"/>
                <a:gridCol w="1081825"/>
                <a:gridCol w="1120463"/>
              </a:tblGrid>
              <a:tr h="840257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>
                          <a:solidFill>
                            <a:schemeClr val="tx1"/>
                          </a:solidFill>
                        </a:rPr>
                        <a:t>REGIONAL</a:t>
                      </a:r>
                      <a:endParaRPr lang="fr-FR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Minime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Cadet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Féminine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Junior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Espoir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Senior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Vétéran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Super Vétéran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Ancien</a:t>
                      </a:r>
                      <a:endParaRPr lang="fr-FR" dirty="0"/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2014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Mespuits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13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fr-FR" sz="4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2015 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Orgerus 78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2</a:t>
                      </a:r>
                      <a:endParaRPr lang="fr-FR" sz="4400" dirty="0"/>
                    </a:p>
                  </a:txBody>
                  <a:tcPr anchor="ctr"/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2016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 Buno Bonnevaux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6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15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964163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2017  Champmoteux 91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12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19</a:t>
                      </a:r>
                      <a:endParaRPr lang="fr-FR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4+1</a:t>
                      </a:r>
                      <a:endParaRPr lang="fr-FR" sz="4400" dirty="0"/>
                    </a:p>
                  </a:txBody>
                  <a:tcPr anchor="ctr"/>
                </a:tc>
              </a:tr>
              <a:tr h="931162"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2018  </a:t>
                      </a:r>
                    </a:p>
                    <a:p>
                      <a:pPr algn="ctr"/>
                      <a:r>
                        <a:rPr lang="fr-FR" b="1" dirty="0" smtClean="0">
                          <a:solidFill>
                            <a:schemeClr val="bg1"/>
                          </a:solidFill>
                        </a:rPr>
                        <a:t>Orvilliers 78</a:t>
                      </a:r>
                      <a:endParaRPr lang="fr-F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3+3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5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8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14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7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11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400" dirty="0" smtClean="0"/>
                        <a:t>9+1</a:t>
                      </a:r>
                      <a:endParaRPr lang="fr-FR" sz="4400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42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1396</TotalTime>
  <Words>1891</Words>
  <Application>Microsoft Office PowerPoint</Application>
  <PresentationFormat>Grand écran</PresentationFormat>
  <Paragraphs>982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Thème Office</vt:lpstr>
      <vt:lpstr>BILAN ROUTE</vt:lpstr>
      <vt:lpstr>ORGANISATION du COMITE ESSONNE/77 SUD</vt:lpstr>
      <vt:lpstr>Présentation PowerPoint</vt:lpstr>
      <vt:lpstr>     PARTICIPATION DES COUREURS SUR NOS EPREUVES </vt:lpstr>
      <vt:lpstr>Présentation PowerPoint</vt:lpstr>
      <vt:lpstr>BILAN Route  ESSONNE / 77 SUD</vt:lpstr>
      <vt:lpstr>         PARTICIPATION SUR NOS DIFFERENT CHAMPIONNATS</vt:lpstr>
      <vt:lpstr> Bilan des Participants aux Championnats d'Essonne/77Sud </vt:lpstr>
      <vt:lpstr>Bilan des Participants de l’Essonne / 77 Sud au Régional</vt:lpstr>
      <vt:lpstr>Bilan des Participants de l’Essonne / 77 Sud au National</vt:lpstr>
      <vt:lpstr>Récapitulatif de l’Essonne / 77 Sud dans les championnats</vt:lpstr>
      <vt:lpstr>Résultats de l’Essonne / 77 Sud dans les championnats</vt:lpstr>
      <vt:lpstr> Pré-Calendrier Route Régional saison 2019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BILAN CYCLO-CROSS</dc:title>
  <dc:creator>francis</dc:creator>
  <cp:lastModifiedBy>francis</cp:lastModifiedBy>
  <cp:revision>205</cp:revision>
  <dcterms:created xsi:type="dcterms:W3CDTF">2017-12-14T09:28:17Z</dcterms:created>
  <dcterms:modified xsi:type="dcterms:W3CDTF">2018-11-10T18:15:23Z</dcterms:modified>
</cp:coreProperties>
</file>