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4E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4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4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3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3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37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EAEA-511C-43F4-BA54-2040B63CF4BF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2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lub.quomodo.com/ccbelleneuv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546" y="270456"/>
            <a:ext cx="11900079" cy="2408351"/>
          </a:xfrm>
        </p:spPr>
        <p:txBody>
          <a:bodyPr anchor="t">
            <a:noAutofit/>
          </a:bodyPr>
          <a:lstStyle/>
          <a:p>
            <a:r>
              <a:rPr lang="fr-FR" sz="11500" b="1" dirty="0" smtClean="0">
                <a:solidFill>
                  <a:schemeClr val="bg1"/>
                </a:solidFill>
              </a:rPr>
              <a:t>BILAN CYCLO-CROSS</a:t>
            </a:r>
            <a:endParaRPr lang="fr-FR" sz="115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50028"/>
            <a:ext cx="9144000" cy="2228044"/>
          </a:xfrm>
        </p:spPr>
        <p:txBody>
          <a:bodyPr anchor="ctr">
            <a:noAutofit/>
          </a:bodyPr>
          <a:lstStyle/>
          <a:p>
            <a:r>
              <a:rPr lang="fr-FR" sz="13800" dirty="0" smtClean="0">
                <a:solidFill>
                  <a:schemeClr val="bg1"/>
                </a:solidFill>
              </a:rPr>
              <a:t>2017/2018</a:t>
            </a:r>
            <a:endParaRPr lang="fr-FR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639" y="90153"/>
            <a:ext cx="11616744" cy="837126"/>
          </a:xfrm>
        </p:spPr>
        <p:txBody>
          <a:bodyPr>
            <a:normAutofit/>
          </a:bodyPr>
          <a:lstStyle/>
          <a:p>
            <a:r>
              <a:rPr lang="fr-FR" sz="4000" b="1" i="1" u="sng" dirty="0" smtClean="0">
                <a:solidFill>
                  <a:srgbClr val="FF0000"/>
                </a:solidFill>
              </a:rPr>
              <a:t>Bilan des Participants de l’Essonne / 77 Sud au National</a:t>
            </a:r>
            <a:endParaRPr lang="fr-FR" sz="4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94486"/>
              </p:ext>
            </p:extLst>
          </p:nvPr>
        </p:nvGraphicFramePr>
        <p:xfrm>
          <a:off x="463640" y="927278"/>
          <a:ext cx="11294772" cy="558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162"/>
                <a:gridCol w="1118733"/>
                <a:gridCol w="1057403"/>
                <a:gridCol w="1147927"/>
                <a:gridCol w="1079597"/>
                <a:gridCol w="1065932"/>
                <a:gridCol w="1147926"/>
                <a:gridCol w="1038598"/>
                <a:gridCol w="1106927"/>
                <a:gridCol w="1087567"/>
              </a:tblGrid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Minime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Cadet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Féminine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Espoir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Senior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Vétéran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 Vétéran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2013/2014  Allonnes 72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2014/2015   Villers-Châtel 61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2015/2016  Creney-Près-Troyes 10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2016/2017  Flourens 31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</a:tr>
              <a:tr h="9252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2017/2018  Stains 93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7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639" y="103031"/>
            <a:ext cx="11475076" cy="721217"/>
          </a:xfrm>
        </p:spPr>
        <p:txBody>
          <a:bodyPr>
            <a:normAutofit/>
          </a:bodyPr>
          <a:lstStyle/>
          <a:p>
            <a:r>
              <a:rPr lang="fr-FR" sz="3600" b="1" i="1" u="sng" dirty="0" smtClean="0">
                <a:solidFill>
                  <a:srgbClr val="FF0000"/>
                </a:solidFill>
              </a:rPr>
              <a:t>Récapitulatif de l’Essonne / 77 Sud dans les championnats</a:t>
            </a:r>
            <a:endParaRPr lang="fr-FR" sz="3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82603"/>
              </p:ext>
            </p:extLst>
          </p:nvPr>
        </p:nvGraphicFramePr>
        <p:xfrm>
          <a:off x="463639" y="940156"/>
          <a:ext cx="11050067" cy="5653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690"/>
                <a:gridCol w="670661"/>
                <a:gridCol w="642123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</a:tblGrid>
              <a:tr h="47773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2013/2014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2014/2015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2015/2016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2016/2017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2017/2018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773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effectLst/>
                        </a:rPr>
                        <a:t>Minime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 12</a:t>
                      </a:r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Cadet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Féminine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4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Junior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7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3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Espoir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6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12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Senior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10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Vétéran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10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7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17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effectLst/>
                        </a:rPr>
                        <a:t>Super </a:t>
                      </a:r>
                      <a:r>
                        <a:rPr lang="fr-FR" sz="1800" b="1" u="none" strike="noStrike" dirty="0" smtClean="0">
                          <a:effectLst/>
                        </a:rPr>
                        <a:t>Vétéran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777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Ancien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77733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75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65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46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91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100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108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2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1" y="1"/>
            <a:ext cx="11410681" cy="1004552"/>
          </a:xfrm>
        </p:spPr>
        <p:txBody>
          <a:bodyPr>
            <a:normAutofit/>
          </a:bodyPr>
          <a:lstStyle/>
          <a:p>
            <a:r>
              <a:rPr lang="fr-FR" sz="4000" b="1" i="1" u="sng" dirty="0" smtClean="0">
                <a:solidFill>
                  <a:srgbClr val="FF0000"/>
                </a:solidFill>
              </a:rPr>
              <a:t>Résultats de l’Essonne / 77 Sud dans les championnats</a:t>
            </a:r>
            <a:endParaRPr lang="fr-FR" sz="4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09568"/>
              </p:ext>
            </p:extLst>
          </p:nvPr>
        </p:nvGraphicFramePr>
        <p:xfrm>
          <a:off x="270457" y="811375"/>
          <a:ext cx="3825024" cy="587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521"/>
                <a:gridCol w="1466984"/>
                <a:gridCol w="1260519"/>
              </a:tblGrid>
              <a:tr h="3773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Champion(ne)  Départemental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BANSARD Axel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Mimine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FORTANT Anaïs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VC Draveil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CASTELNAU Killian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Cadette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GAUNON Victorine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257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COELHO Enzo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CC Igny Palaiseau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73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 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BUFFENOIR Axel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BROUZE Philippine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MARENDON François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CC Igny Palaiseau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TONY Christina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CORBEAU Laurent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Montgeron V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CARLIER 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Valérie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PACHOT Stéphane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6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SPRUTTA Agnès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ORSATTONI Philippe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GALIOT Daniel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RL Bièvroise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1726"/>
              </p:ext>
            </p:extLst>
          </p:nvPr>
        </p:nvGraphicFramePr>
        <p:xfrm>
          <a:off x="4185634" y="798495"/>
          <a:ext cx="3889419" cy="5911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998"/>
                <a:gridCol w="1491680"/>
                <a:gridCol w="1281741"/>
              </a:tblGrid>
              <a:tr h="3868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Champion(ne) Régional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DUCHAUSSOIT Hugo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EC Montgeron V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Mimine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FORTANT Anaïs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VC Draveil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CASTELNAU Killian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Cadette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COELHO Enzo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CC Igny Palaiseau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 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DUPUIS Clément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BROUZE Philippine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5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AMBERT Jérémy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CORBEAU Laurent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EC Montgeron V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CARLIER Valérie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DE FARIA Arthur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6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SPRUTTA Agnès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MOLINARIO Paul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GALIOT Daniel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RL Bièvroise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91297"/>
              </p:ext>
            </p:extLst>
          </p:nvPr>
        </p:nvGraphicFramePr>
        <p:xfrm>
          <a:off x="8178085" y="811371"/>
          <a:ext cx="3786386" cy="595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435"/>
                <a:gridCol w="1452165"/>
                <a:gridCol w="1247786"/>
              </a:tblGrid>
              <a:tr h="3881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Champion(ne) de France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3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DUCHAUSSOIT Hugo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EC Montgeron V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Mimine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NJIKE Prissilia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fr-FR" sz="1200" b="1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DAVIOT Romain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UC Longjumelloise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Cadette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7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COELHO Enzo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CC Igny Palaiseau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Junior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 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FRANCE David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CC Igny Palaiseau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Espoir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BROUZE Philippine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baseline="0" dirty="0" smtClean="0">
                          <a:effectLst/>
                        </a:rPr>
                        <a:t>18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AMBERT Jérémy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Senior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TONY Christina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baseline="0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CORBEAU Laurent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EC Montgeron V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Vétérane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DELEPINE Stéphanie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CC Rubelle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6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DE FARIA Arthur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19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Super Vétérane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SPRUTTA Agnès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33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10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ORSATTONI </a:t>
                      </a:r>
                      <a:r>
                        <a:rPr lang="fr-FR" sz="1200" b="1" i="1" u="none" strike="noStrike" dirty="0">
                          <a:effectLst/>
                        </a:rPr>
                        <a:t>Philippe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Super Ancien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Pas</a:t>
                      </a:r>
                      <a:r>
                        <a:rPr lang="fr-FR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Titre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456" y="128788"/>
            <a:ext cx="11552350" cy="412126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u="sng" dirty="0" smtClean="0">
                <a:solidFill>
                  <a:srgbClr val="FF0000"/>
                </a:solidFill>
              </a:rPr>
              <a:t>Calendrier Cyclo-Cross Régional saison 2018/2019 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91757"/>
              </p:ext>
            </p:extLst>
          </p:nvPr>
        </p:nvGraphicFramePr>
        <p:xfrm>
          <a:off x="360609" y="643943"/>
          <a:ext cx="5434884" cy="6056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08"/>
                <a:gridCol w="2721579"/>
                <a:gridCol w="358658"/>
                <a:gridCol w="1903339"/>
              </a:tblGrid>
              <a:tr h="22969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0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Septembre 2018</a:t>
                      </a:r>
                      <a:endParaRPr lang="fr-FR" sz="1000" b="1" i="1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23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Igny 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ECM/CCIP 91/VCV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29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r>
                        <a:rPr lang="fr-FR" sz="1000" b="1" u="none" strike="noStrike" dirty="0" smtClean="0">
                          <a:effectLst/>
                        </a:rPr>
                        <a:t>Maule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 smtClean="0">
                          <a:effectLst/>
                        </a:rPr>
                        <a:t>78</a:t>
                      </a:r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r>
                        <a:rPr lang="fr-FR" sz="1000" b="1" u="none" strike="noStrike" dirty="0" smtClean="0">
                          <a:effectLst/>
                        </a:rPr>
                        <a:t>US  Maule  C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30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Longjumeau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UC Longjumelloise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Octobre 2018</a:t>
                      </a:r>
                      <a:endParaRPr lang="fr-FR" sz="1000" b="1" i="1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06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Bièvres (Américaine)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RL Bièvroise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07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Draveil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 Draveil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"de </a:t>
                      </a:r>
                      <a:r>
                        <a:rPr lang="fr-FR" sz="1000" b="1" u="none" strike="noStrike" dirty="0" smtClean="0">
                          <a:effectLst/>
                        </a:rPr>
                        <a:t>l'Yvette </a:t>
                      </a:r>
                      <a:r>
                        <a:rPr lang="fr-FR" sz="1000" b="1" u="none" strike="noStrike" dirty="0">
                          <a:effectLst/>
                        </a:rPr>
                        <a:t>à l'Orge" à Savigny-sur-Orge </a:t>
                      </a:r>
                      <a:endParaRPr lang="fr-FR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Club VTT de l'Yvette</a:t>
                      </a:r>
                      <a:endParaRPr lang="fr-FR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13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Circuit Nord-Essonne (Gif sur Yvette)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91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OCG/ECM/VCV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14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Circuit Nord-Essonne (Champlan)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91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VCV/ECM/OCG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20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Coignières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78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 Montigny le Bretonneux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21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Magny les Hameaux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78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 Montigny le Bretonneux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27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Bois d'Arcy (ou Di 28 ?)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78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CO Bois d'Arcy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28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Brie Comte Robert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77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CC Rubelles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Novembre 2018</a:t>
                      </a:r>
                      <a:endParaRPr lang="fr-FR" sz="1000" b="1" i="1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Je 01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Viry-Châtillon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EC Morsang sur Orge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nocturne de stains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ES Stains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04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Bièvres 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RL Bièvroise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10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Châtenay-Malabry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92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 Châtenay-Malabry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Rando VTT "Les Boucles de la Juine" à Lardy </a:t>
                      </a:r>
                      <a:endParaRPr lang="fr-FR" sz="1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COS Renault-Lardy</a:t>
                      </a:r>
                      <a:endParaRPr lang="fr-FR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17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>
                          <a:effectLst/>
                        </a:rPr>
                        <a:t>Septeuil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78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US Maule C.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>
                          <a:effectLst/>
                        </a:rPr>
                        <a:t>La "Noct'yVeTTe" à Savigny s/Orge (rando en noct.)</a:t>
                      </a:r>
                      <a:endParaRPr lang="fr-FR" sz="1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Club VTT de l'Yvette</a:t>
                      </a:r>
                      <a:endParaRPr lang="fr-FR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Villejust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 Villejust 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24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Le Val -Saint-Germain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EC Morsang sur </a:t>
                      </a:r>
                      <a:r>
                        <a:rPr lang="fr-FR" sz="1000" b="1" u="none" strike="noStrike" dirty="0" smtClean="0">
                          <a:effectLst/>
                        </a:rPr>
                        <a:t>Orge  / ASCM                                     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25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Emancé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78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US </a:t>
                      </a:r>
                      <a:r>
                        <a:rPr lang="fr-FR" sz="1000" b="1" u="none" strike="noStrike" dirty="0" err="1">
                          <a:effectLst/>
                        </a:rPr>
                        <a:t>Poigny</a:t>
                      </a:r>
                      <a:r>
                        <a:rPr lang="fr-FR" sz="1000" b="1" u="none" strike="noStrike" dirty="0">
                          <a:effectLst/>
                        </a:rPr>
                        <a:t> Rambouillet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8440"/>
              </p:ext>
            </p:extLst>
          </p:nvPr>
        </p:nvGraphicFramePr>
        <p:xfrm>
          <a:off x="5983941" y="669713"/>
          <a:ext cx="5838865" cy="5919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505"/>
                <a:gridCol w="2925101"/>
                <a:gridCol w="385479"/>
                <a:gridCol w="2074780"/>
              </a:tblGrid>
              <a:tr h="21831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Décembre 2018</a:t>
                      </a:r>
                      <a:endParaRPr lang="fr-FR" sz="1000" b="1" i="1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 Mitry-Mory (à confirmer)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US Bois Saint-Denis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02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Chpt départementaux 91/77-S à La Chapelle Gauthier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Comm. 91/77 Sud + US Ris-Orangis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Chpt départementaux PHSY à Maule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78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Comm. PHSY + US Maule C.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Téléthon Roissy en France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95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ES Stains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09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Evry 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SCA 2000 Evry 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Sa15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Houdan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78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ECD Houdanais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16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La Hauteville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78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VéloTeam 78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23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Cheptainville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EC Morsang sur Orge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29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30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Draveil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91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VC Draveil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Janvier 2019</a:t>
                      </a:r>
                      <a:endParaRPr lang="fr-FR" sz="1000" b="1" i="1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05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06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Ch. d'Ile de France à Boutigny sur Essonne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Comm. 91/77 Sud + VCBS + CRAV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12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 smtClean="0">
                          <a:effectLst/>
                        </a:rPr>
                        <a:t> 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La Ville du Bois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US Métro-Transports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 19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Ch. National à Belleneuve (Côte d'Or)</a:t>
                      </a:r>
                      <a:endParaRPr lang="fr-FR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  <a:hlinkClick r:id="rId2"/>
                        </a:rPr>
                        <a:t>Cyclo-Club-Belleneuvois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20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Ch. National à Belleneuve (Côte d'Or)</a:t>
                      </a:r>
                      <a:endParaRPr lang="fr-FR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  <a:hlinkClick r:id="rId2"/>
                        </a:rPr>
                        <a:t>Cyclo-Club-Belleneuvois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26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27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Tremblay en France 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US Bois Saint-Denis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Février 2019</a:t>
                      </a:r>
                      <a:endParaRPr lang="fr-FR" sz="1000" b="1" i="1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02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03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Livry-Gargan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93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VC Livry-Gargan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Sa 09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10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Châtenay-Malabry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92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VC Châtenay-Malabry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3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Di 17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397" y="141668"/>
            <a:ext cx="11552349" cy="1081825"/>
          </a:xfrm>
        </p:spPr>
        <p:txBody>
          <a:bodyPr>
            <a:normAutofit fontScale="90000"/>
          </a:bodyPr>
          <a:lstStyle/>
          <a:p>
            <a:r>
              <a:rPr lang="fr-FR" sz="5400" b="1" i="1" u="sng" dirty="0" smtClean="0">
                <a:solidFill>
                  <a:srgbClr val="FFFF00"/>
                </a:solidFill>
              </a:rPr>
              <a:t>ORGANISATION du COMITE ESSONNE/77 SUD</a:t>
            </a:r>
            <a:endParaRPr lang="fr-FR" sz="5400" b="1" i="1" u="sng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64250"/>
              </p:ext>
            </p:extLst>
          </p:nvPr>
        </p:nvGraphicFramePr>
        <p:xfrm>
          <a:off x="1094705" y="1728561"/>
          <a:ext cx="10019765" cy="12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953"/>
                <a:gridCol w="2003953"/>
                <a:gridCol w="2003953"/>
                <a:gridCol w="2003953"/>
                <a:gridCol w="2003953"/>
              </a:tblGrid>
              <a:tr h="55829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/>
                </a:tc>
              </a:tr>
              <a:tr h="69095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12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16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17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92662"/>
              </p:ext>
            </p:extLst>
          </p:nvPr>
        </p:nvGraphicFramePr>
        <p:xfrm>
          <a:off x="489396" y="1081825"/>
          <a:ext cx="11075831" cy="566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75831"/>
              </a:tblGrid>
              <a:tr h="5666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Evolution</a:t>
                      </a:r>
                      <a:r>
                        <a:rPr lang="fr-FR" sz="2800" baseline="0" dirty="0" smtClean="0"/>
                        <a:t> de nos épreuves de Cyclo-Cross au fil des années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18639"/>
              </p:ext>
            </p:extLst>
          </p:nvPr>
        </p:nvGraphicFramePr>
        <p:xfrm>
          <a:off x="540913" y="3168204"/>
          <a:ext cx="10972800" cy="631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0"/>
              </a:tblGrid>
              <a:tr h="63106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Evolution</a:t>
                      </a:r>
                      <a:r>
                        <a:rPr lang="fr-FR" sz="2800" baseline="0" dirty="0" smtClean="0"/>
                        <a:t> des épreuves de Cyclo-Cross au fil des années en Ile de France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63388"/>
              </p:ext>
            </p:extLst>
          </p:nvPr>
        </p:nvGraphicFramePr>
        <p:xfrm>
          <a:off x="1056070" y="3876542"/>
          <a:ext cx="10058400" cy="1365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65077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/>
                </a:tc>
              </a:tr>
              <a:tr h="714382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27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30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29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33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4844"/>
              </p:ext>
            </p:extLst>
          </p:nvPr>
        </p:nvGraphicFramePr>
        <p:xfrm>
          <a:off x="270457" y="5409128"/>
          <a:ext cx="11655380" cy="540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55380"/>
              </a:tblGrid>
              <a:tr h="54091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Soit une moyenne de </a:t>
                      </a:r>
                      <a:r>
                        <a:rPr lang="fr-FR" sz="2800" dirty="0" smtClean="0"/>
                        <a:t>51 </a:t>
                      </a:r>
                      <a:r>
                        <a:rPr lang="fr-FR" sz="2800" dirty="0" smtClean="0"/>
                        <a:t>% d’organisation dans notre comité</a:t>
                      </a:r>
                      <a:r>
                        <a:rPr lang="fr-FR" sz="2800" baseline="0" dirty="0" smtClean="0"/>
                        <a:t> en 2017/2018</a:t>
                      </a:r>
                      <a:r>
                        <a:rPr lang="fr-FR" sz="2800" dirty="0" smtClean="0"/>
                        <a:t>.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6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756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699" y="141667"/>
            <a:ext cx="11947301" cy="639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4600" b="1" i="1" u="sng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</a:t>
            </a:r>
            <a:r>
              <a:rPr lang="fr-FR" sz="46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4600" b="1" i="1" u="sng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46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-organisations </a:t>
            </a:r>
            <a:r>
              <a:rPr lang="fr-FR" sz="4600" b="1" i="1" u="sng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2017/2018 </a:t>
            </a:r>
            <a:r>
              <a:rPr lang="fr-FR" sz="46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4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400" b="1" i="1" u="sng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Morsang s/Orge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(Igny, CNE J1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Gif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CNE J2 à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Champlan,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Viry-Châtillon,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Cheptainville)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Villejust 4 courses (Igny, CNE J1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Gif,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CNE J2 à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Champlan,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Villejust)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 Gif 2 courses (CNE J1 et J2 à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 et Champlan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 Bièvroise 2 courses (américaine Bièvres, Bièvres Nov.)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 77 2 courses (2 Jours de Collégien)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Draveil 2 courses (Draveil octobre et Draveil décembre)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 Longjumelloise 1 course (Longjumeau) </a:t>
            </a:r>
            <a:endParaRPr lang="fr-FR" sz="22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Igny-Palaiseau 91 1 course (Igny)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Rubelles 1 course (Brie Comte Robert)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</a:t>
            </a: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Ris-Orangis 1 course (La Chapelle Gauthier)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 2000 Evry 1 course (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Evry Championnat de L’Essonne) </a:t>
            </a:r>
            <a:endParaRPr lang="fr-FR" sz="2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Banlieue-Sud Chilly-M. 1 course </a:t>
            </a:r>
            <a:r>
              <a:rPr lang="fr-FR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(Boutigny/Essonne) </a:t>
            </a:r>
            <a:endParaRPr lang="fr-FR" sz="2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455" y="154547"/>
            <a:ext cx="11745534" cy="592428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     </a:t>
            </a:r>
            <a:r>
              <a:rPr lang="fr-FR" b="1" i="1" u="sng" dirty="0" smtClean="0">
                <a:solidFill>
                  <a:srgbClr val="FF0000"/>
                </a:solidFill>
              </a:rPr>
              <a:t>PARTICIPATION DES COUREURS SUR NOS EPREUVES </a:t>
            </a:r>
            <a:endParaRPr lang="fr-FR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64109"/>
              </p:ext>
            </p:extLst>
          </p:nvPr>
        </p:nvGraphicFramePr>
        <p:xfrm>
          <a:off x="270455" y="746975"/>
          <a:ext cx="116553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382"/>
              </a:tblGrid>
              <a:tr h="39924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Nombre moyen</a:t>
                      </a:r>
                      <a:r>
                        <a:rPr lang="fr-FR" sz="2800" baseline="0" dirty="0" smtClean="0">
                          <a:solidFill>
                            <a:schemeClr val="bg1"/>
                          </a:solidFill>
                        </a:rPr>
                        <a:t> d’engagés su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r les épreuves de notre comité Essonne / 77 Sud.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91991"/>
              </p:ext>
            </p:extLst>
          </p:nvPr>
        </p:nvGraphicFramePr>
        <p:xfrm>
          <a:off x="940161" y="1365161"/>
          <a:ext cx="1007127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55"/>
                <a:gridCol w="2014255"/>
                <a:gridCol w="2014255"/>
                <a:gridCol w="2014255"/>
                <a:gridCol w="2014255"/>
              </a:tblGrid>
              <a:tr h="43240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/>
                </a:tc>
              </a:tr>
              <a:tr h="585023">
                <a:tc>
                  <a:txBody>
                    <a:bodyPr/>
                    <a:lstStyle/>
                    <a:p>
                      <a:pPr algn="ctr"/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131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117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114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118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58757"/>
              </p:ext>
            </p:extLst>
          </p:nvPr>
        </p:nvGraphicFramePr>
        <p:xfrm>
          <a:off x="270455" y="2653049"/>
          <a:ext cx="11603866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03866"/>
              </a:tblGrid>
              <a:tr h="43788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Nombre moyen d’engagés sur les épreuves autres comité (en Ile de France).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23355"/>
              </p:ext>
            </p:extLst>
          </p:nvPr>
        </p:nvGraphicFramePr>
        <p:xfrm>
          <a:off x="953035" y="3258356"/>
          <a:ext cx="1008416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832"/>
                <a:gridCol w="2016832"/>
                <a:gridCol w="2016832"/>
                <a:gridCol w="2016832"/>
                <a:gridCol w="2016832"/>
              </a:tblGrid>
              <a:tr h="492617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/>
                </a:tc>
              </a:tr>
              <a:tr h="666481">
                <a:tc>
                  <a:txBody>
                    <a:bodyPr/>
                    <a:lstStyle/>
                    <a:p>
                      <a:pPr lvl="1" algn="l"/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82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77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84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73</a:t>
                      </a:r>
                      <a:endParaRPr lang="fr-FR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9730"/>
              </p:ext>
            </p:extLst>
          </p:nvPr>
        </p:nvGraphicFramePr>
        <p:xfrm>
          <a:off x="953036" y="5228824"/>
          <a:ext cx="10097035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407"/>
                <a:gridCol w="2019407"/>
                <a:gridCol w="2019407"/>
                <a:gridCol w="2019407"/>
                <a:gridCol w="2019407"/>
              </a:tblGrid>
              <a:tr h="43240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85022">
                <a:tc>
                  <a:txBody>
                    <a:bodyPr/>
                    <a:lstStyle/>
                    <a:p>
                      <a:pPr lvl="1" algn="l"/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101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108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107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97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1289" y="4586906"/>
            <a:ext cx="1160386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Nombre moyen d’engagés </a:t>
            </a:r>
            <a:r>
              <a:rPr lang="fr-FR" sz="2800" b="1" dirty="0">
                <a:solidFill>
                  <a:schemeClr val="bg1"/>
                </a:solidFill>
              </a:rPr>
              <a:t>sur les épreuves </a:t>
            </a:r>
            <a:r>
              <a:rPr lang="fr-FR" sz="2800" b="1" dirty="0" smtClean="0">
                <a:solidFill>
                  <a:schemeClr val="bg1"/>
                </a:solidFill>
              </a:rPr>
              <a:t>Ile de France.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6" y="0"/>
            <a:ext cx="11539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1" u="sng" dirty="0" smtClean="0">
                <a:solidFill>
                  <a:srgbClr val="0070C0"/>
                </a:solidFill>
              </a:rPr>
              <a:t>  Le top 10 des participations Cyclo-Cross 2017/2018</a:t>
            </a:r>
            <a:endParaRPr 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83743"/>
              </p:ext>
            </p:extLst>
          </p:nvPr>
        </p:nvGraphicFramePr>
        <p:xfrm>
          <a:off x="373487" y="707891"/>
          <a:ext cx="11539471" cy="5319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385"/>
                <a:gridCol w="4991627"/>
                <a:gridCol w="5267459"/>
              </a:tblGrid>
              <a:tr h="641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 10</a:t>
                      </a:r>
                      <a:endParaRPr lang="fr-FR" sz="2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Participants Cyclo-Cross 2017/2018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17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u="none" strike="noStrike" dirty="0">
                          <a:effectLst/>
                        </a:rPr>
                        <a:t>Essonne / 77 Sud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u="none" strike="noStrike" dirty="0">
                          <a:effectLst/>
                        </a:rPr>
                        <a:t>Autre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166 - Collégien, deuxième étape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162 - Villejust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154 - Chpt Ile de France (La Ville du Bois)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152 - Brie Comte Robert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5ex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133 - Draveil, Octobre 2017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5ex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133 - Longjumeau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129 - Champlan, CNE deuxième étape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126 - Collégien,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première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étape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112 - Bievres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, Novembre 2017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10ex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109 - Gif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, CNE première étape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 109 - Chpt de l’Essonne  (Evry)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3486" y="6121517"/>
            <a:ext cx="1153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Championnats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nationaux à Stains (93) : 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438 partants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dont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127 franciliens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dont 72 Essonniens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)), 67 écoles de vélo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dont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27 franciliens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dont 5 Essonniens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))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36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équipes en Américaine (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dont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9 francilienne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dont 2 Essonniens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)).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751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0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788" y="3387144"/>
            <a:ext cx="11642501" cy="2614411"/>
          </a:xfrm>
        </p:spPr>
        <p:txBody>
          <a:bodyPr>
            <a:noAutofit/>
          </a:bodyPr>
          <a:lstStyle/>
          <a:p>
            <a:r>
              <a:rPr lang="fr-FR" sz="9600" b="1" dirty="0" smtClean="0">
                <a:solidFill>
                  <a:srgbClr val="FFFF00"/>
                </a:solidFill>
              </a:rPr>
              <a:t>BILAN CYCLO-CROSS ESSONNE / 77 SUD</a:t>
            </a:r>
            <a:endParaRPr lang="fr-FR" sz="9600" b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40946"/>
            <a:ext cx="12191999" cy="1609860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FF00"/>
                </a:solidFill>
              </a:rPr>
              <a:t>Sur nos CHAMPIONNAT</a:t>
            </a:r>
            <a:endParaRPr lang="fr-FR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8338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         </a:t>
            </a:r>
            <a:r>
              <a:rPr lang="fr-FR" sz="3200" b="1" i="1" u="sng" dirty="0" smtClean="0">
                <a:solidFill>
                  <a:srgbClr val="FF0000"/>
                </a:solidFill>
              </a:rPr>
              <a:t>PARTICIPATION SUR NOS DIFFERENT CHAMPIONNATS</a:t>
            </a:r>
            <a:endParaRPr lang="fr-FR" sz="32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50310"/>
              </p:ext>
            </p:extLst>
          </p:nvPr>
        </p:nvGraphicFramePr>
        <p:xfrm>
          <a:off x="1146217" y="1094705"/>
          <a:ext cx="9337185" cy="14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437"/>
                <a:gridCol w="1867437"/>
                <a:gridCol w="1867437"/>
                <a:gridCol w="1867437"/>
                <a:gridCol w="1867437"/>
              </a:tblGrid>
              <a:tr h="57999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/>
                </a:tc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136      </a:t>
                      </a:r>
                      <a:r>
                        <a:rPr lang="fr-FR" sz="1200" b="1" dirty="0" smtClean="0"/>
                        <a:t>Gif sur Yvette</a:t>
                      </a:r>
                      <a:r>
                        <a:rPr lang="fr-FR" sz="1200" b="1" baseline="0" dirty="0" smtClean="0"/>
                        <a:t>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94     </a:t>
                      </a:r>
                      <a:r>
                        <a:rPr lang="fr-FR" sz="1200" b="1" dirty="0" smtClean="0"/>
                        <a:t> Veneux les Sablons 77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110      </a:t>
                      </a:r>
                      <a:r>
                        <a:rPr lang="fr-FR" sz="1200" b="1" dirty="0" smtClean="0"/>
                        <a:t> Brie Comte Robert 77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100     </a:t>
                      </a:r>
                      <a:r>
                        <a:rPr lang="fr-FR" sz="1200" b="1" dirty="0" smtClean="0"/>
                        <a:t> Boutigny sur Essonne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109                              </a:t>
                      </a:r>
                      <a:r>
                        <a:rPr lang="fr-FR" sz="1200" b="1" dirty="0" smtClean="0"/>
                        <a:t> Evry 91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67129"/>
              </p:ext>
            </p:extLst>
          </p:nvPr>
        </p:nvGraphicFramePr>
        <p:xfrm>
          <a:off x="605307" y="579549"/>
          <a:ext cx="10547797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47797"/>
              </a:tblGrid>
              <a:tr h="4765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Participation des coureurs sur nos championnat d'Essonne / 77 sud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41081"/>
              </p:ext>
            </p:extLst>
          </p:nvPr>
        </p:nvGraphicFramePr>
        <p:xfrm>
          <a:off x="631065" y="2614412"/>
          <a:ext cx="10509159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09159"/>
              </a:tblGrid>
              <a:tr h="43788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Participation des coureurs</a:t>
                      </a:r>
                      <a:r>
                        <a:rPr lang="fr-FR" sz="2800" baseline="0" dirty="0" smtClean="0"/>
                        <a:t> de notre comité sur les régionaux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87587"/>
              </p:ext>
            </p:extLst>
          </p:nvPr>
        </p:nvGraphicFramePr>
        <p:xfrm>
          <a:off x="1171975" y="3155324"/>
          <a:ext cx="9324305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4861"/>
                <a:gridCol w="1864861"/>
                <a:gridCol w="1864861"/>
                <a:gridCol w="1864861"/>
                <a:gridCol w="1864861"/>
              </a:tblGrid>
              <a:tr h="48547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/>
                </a:tc>
              </a:tr>
              <a:tr h="828168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75       </a:t>
                      </a:r>
                      <a:r>
                        <a:rPr lang="fr-FR" sz="1200" b="1" dirty="0" smtClean="0"/>
                        <a:t>Chatenay</a:t>
                      </a:r>
                      <a:r>
                        <a:rPr lang="fr-FR" sz="1200" b="1" baseline="0" dirty="0" smtClean="0"/>
                        <a:t> Malabry 92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55     </a:t>
                      </a:r>
                      <a:r>
                        <a:rPr lang="fr-FR" sz="1200" b="1" dirty="0" smtClean="0"/>
                        <a:t> Nanteuil le Haudouin 60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91      </a:t>
                      </a:r>
                      <a:r>
                        <a:rPr lang="fr-FR" sz="1200" b="1" dirty="0" smtClean="0"/>
                        <a:t> Villejust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55       </a:t>
                      </a:r>
                      <a:r>
                        <a:rPr lang="fr-FR" sz="1200" b="1" dirty="0" smtClean="0"/>
                        <a:t> Stains 93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87         </a:t>
                      </a:r>
                      <a:r>
                        <a:rPr lang="fr-FR" sz="1200" b="1" dirty="0" smtClean="0"/>
                        <a:t> La Ville du Bois 91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53015"/>
              </p:ext>
            </p:extLst>
          </p:nvPr>
        </p:nvGraphicFramePr>
        <p:xfrm>
          <a:off x="656823" y="4623515"/>
          <a:ext cx="10457645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57645"/>
              </a:tblGrid>
              <a:tr h="4765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Participation des coureurs de notre comité sur les nationaux 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87428"/>
              </p:ext>
            </p:extLst>
          </p:nvPr>
        </p:nvGraphicFramePr>
        <p:xfrm>
          <a:off x="1171977" y="5164428"/>
          <a:ext cx="9311425" cy="15583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62285"/>
                <a:gridCol w="1862285"/>
                <a:gridCol w="1862285"/>
                <a:gridCol w="1862285"/>
                <a:gridCol w="1862285"/>
              </a:tblGrid>
              <a:tr h="662296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2013/2014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2014/2015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2015/2016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2016/2017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2017/2018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896047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65      </a:t>
                      </a:r>
                      <a:r>
                        <a:rPr lang="fr-FR" sz="1200" b="1" dirty="0" smtClean="0"/>
                        <a:t> Allonnes 72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46      </a:t>
                      </a:r>
                      <a:r>
                        <a:rPr lang="fr-FR" sz="1200" b="1" dirty="0" smtClean="0"/>
                        <a:t> Villers-Châtel 62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58      </a:t>
                      </a:r>
                      <a:r>
                        <a:rPr lang="fr-FR" sz="1200" b="1" dirty="0" smtClean="0"/>
                        <a:t> Creney-Prés-Troyes 10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16      </a:t>
                      </a:r>
                      <a:r>
                        <a:rPr lang="fr-FR" sz="1200" b="1" dirty="0" smtClean="0"/>
                        <a:t> Flourens 31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71    </a:t>
                      </a:r>
                      <a:r>
                        <a:rPr lang="fr-FR" sz="1200" b="1" dirty="0" smtClean="0"/>
                        <a:t>           Stains 93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1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578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   </a:t>
            </a:r>
            <a:r>
              <a:rPr lang="fr-FR" b="1" i="1" u="sng" dirty="0" smtClean="0">
                <a:solidFill>
                  <a:srgbClr val="FF0000"/>
                </a:solidFill>
              </a:rPr>
              <a:t>Bilan des Championnats d'Essonne / 77 Sud </a:t>
            </a:r>
            <a:endParaRPr lang="fr-FR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83126"/>
              </p:ext>
            </p:extLst>
          </p:nvPr>
        </p:nvGraphicFramePr>
        <p:xfrm>
          <a:off x="708337" y="1094702"/>
          <a:ext cx="10645462" cy="553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36"/>
                <a:gridCol w="1040006"/>
                <a:gridCol w="1017533"/>
                <a:gridCol w="1081935"/>
                <a:gridCol w="1017533"/>
                <a:gridCol w="1004653"/>
                <a:gridCol w="1081934"/>
                <a:gridCol w="978893"/>
                <a:gridCol w="1043293"/>
                <a:gridCol w="1025046"/>
              </a:tblGrid>
              <a:tr h="83988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91/77 Sud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Minime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Cadet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Féminine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Espoir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Senior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Vétéran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 Vétéran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2013/2014  Gif sur Yvette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2014/2015   Veneux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les Sablons 77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2015/2016  Brie Comte Robert 77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2016/2017  Boutigny / Essonne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</a:tr>
              <a:tr h="83988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2017/2018  Evry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882" y="1"/>
            <a:ext cx="11565227" cy="1210614"/>
          </a:xfrm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Bilan des Participants de l’Essonne / 77 Sud au Régional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54672"/>
              </p:ext>
            </p:extLst>
          </p:nvPr>
        </p:nvGraphicFramePr>
        <p:xfrm>
          <a:off x="437884" y="965911"/>
          <a:ext cx="11045779" cy="562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325"/>
                <a:gridCol w="1072366"/>
                <a:gridCol w="1055797"/>
                <a:gridCol w="1122621"/>
                <a:gridCol w="1055797"/>
                <a:gridCol w="1042433"/>
                <a:gridCol w="1122620"/>
                <a:gridCol w="1015703"/>
                <a:gridCol w="1082525"/>
                <a:gridCol w="1063592"/>
              </a:tblGrid>
              <a:tr h="84025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REGIONAL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Minime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Cadet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Féminine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Espoir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Senior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Vétéran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 Vétéran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2013/2014  Chatenay Malabry 92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2014/2015   Nanteuil le Haudouin 60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2015/2016  Villejust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12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16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2016/2017  Stains 93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</a:tr>
              <a:tr h="93116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2017/2018  la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Ville du Bois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12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1663</Words>
  <Application>Microsoft Office PowerPoint</Application>
  <PresentationFormat>Grand écran</PresentationFormat>
  <Paragraphs>830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BILAN CYCLO-CROSS</vt:lpstr>
      <vt:lpstr>ORGANISATION du COMITE ESSONNE/77 SUD</vt:lpstr>
      <vt:lpstr>Présentation PowerPoint</vt:lpstr>
      <vt:lpstr>     PARTICIPATION DES COUREURS SUR NOS EPREUVES </vt:lpstr>
      <vt:lpstr>Présentation PowerPoint</vt:lpstr>
      <vt:lpstr>BILAN CYCLO-CROSS ESSONNE / 77 SUD</vt:lpstr>
      <vt:lpstr>         PARTICIPATION SUR NOS DIFFERENT CHAMPIONNATS</vt:lpstr>
      <vt:lpstr>   Bilan des Championnats d'Essonne / 77 Sud </vt:lpstr>
      <vt:lpstr>Bilan des Participants de l’Essonne / 77 Sud au Régional</vt:lpstr>
      <vt:lpstr>Bilan des Participants de l’Essonne / 77 Sud au National</vt:lpstr>
      <vt:lpstr>Récapitulatif de l’Essonne / 77 Sud dans les championnats</vt:lpstr>
      <vt:lpstr>Résultats de l’Essonne / 77 Sud dans les championnats</vt:lpstr>
      <vt:lpstr> Calendrier Cyclo-Cross Régional saison 2018/2019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CYCLO-CROSS</dc:title>
  <dc:creator>francis</dc:creator>
  <cp:lastModifiedBy>francis</cp:lastModifiedBy>
  <cp:revision>96</cp:revision>
  <dcterms:created xsi:type="dcterms:W3CDTF">2017-12-14T09:28:17Z</dcterms:created>
  <dcterms:modified xsi:type="dcterms:W3CDTF">2018-11-06T16:49:53Z</dcterms:modified>
</cp:coreProperties>
</file>